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14"/>
  </p:notesMasterIdLst>
  <p:sldIdLst>
    <p:sldId id="257" r:id="rId6"/>
    <p:sldId id="282" r:id="rId7"/>
    <p:sldId id="313" r:id="rId8"/>
    <p:sldId id="315" r:id="rId9"/>
    <p:sldId id="288" r:id="rId10"/>
    <p:sldId id="297" r:id="rId11"/>
    <p:sldId id="317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7" autoAdjust="0"/>
    <p:restoredTop sz="94184" autoAdjust="0"/>
  </p:normalViewPr>
  <p:slideViewPr>
    <p:cSldViewPr snapToGrid="0" snapToObjects="1">
      <p:cViewPr varScale="1">
        <p:scale>
          <a:sx n="102" d="100"/>
          <a:sy n="102" d="100"/>
        </p:scale>
        <p:origin x="69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8" d="100"/>
        <a:sy n="14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10.06.2016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1319436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3257681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Visjon og mål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dannet et felles (visjonært men også troverdig)bilde av hvordan det er når endringen er implementert?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Kan de ansatte se seg selv lykkes i fremtidsbilde?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vært med på å utvikle visjonen.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Situasjonsforståelse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et klart bilde av bakgrunn og behov for endringen?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akseptert at status quo ikke er et alternativ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Hvor endringen kommer vil påvirke situasjonsbeskrivelsen (fordi vi vil, fordi vi må, fordi vi skal)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Intern endringsteam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sammen et endringsteam med ansvar for å drive endringsprosessen? Har de nok ressurser, status, legitimitet, kompetanse på endring og kommunikasjonsevner. 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Evner endringsteamet å mobilisere organisasjonen i planlegging og gjennomføring av endringsprosesser.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Topplederforankring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endringen en forankring hos en leder som er tydelig i ord og i handling og som står bak endringen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toppleder satt ned et godt endringsteam med avklarte mandat og rolle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nb-NO" altLang="nb-NO" sz="700" b="1" smtClean="0">
                <a:latin typeface="Arial" pitchFamily="34" charset="0"/>
              </a:rPr>
              <a:t>Kultur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preger kulturen når verdier, holdinger og virkelighetsoppfatninger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organisasjonens endringskapasitet og modenhet med endring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det ved kulturen som hemmer eller fremmer suksessen til endringen .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Hva er bra og hva må vi utvikle i forhold til egen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Opplæring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den kompetansen som er nødvendig for å lykkes med omstillingen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folk hva de har av kompetanse og hva de må utvikle i forhold til nye kompetansekrav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Hvilke kompetansetiltak er det viktig at organisasjonen tilbyr slik at ansatte kan posisjonere seg i forhold til nye  komptansekrav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Budsjett og planer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satt av nok ressurser til endringsprosessen slik at den blir vellykket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laget konkrete planer for styring og gjennomføring av endringsprosessen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Måloppfølging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det satt nye mål og oppgaver som brytes helt ned til den enkelte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Vet de ansatte hva som forventes av dem – hva skal være annerledes før, under og etter endringsprosessen? 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Blir disse fulgt opp gjennom tilbakemeldinger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Forpliktelse og ansvarlighet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ansatte fått anledning til å stille spørsmål, ytre bekymringer og blitt møtt på disse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de ansatte fått være med å definere behov, mål og løsninger.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Har organisasjonen istandsatt folk til å møte endringer på en offensiv måte.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Holdes ledere og medarbeidere ansvarlig i forhold til de mål og planer som blir lagt. 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Kommunikasjon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arenaer for kommunikasjon og dialog omkring endringsprosessen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Er det gode kanaler for kommunikasjon og informasjon – 7 ganger 7 kanaler</a:t>
            </a:r>
          </a:p>
          <a:p>
            <a:pPr>
              <a:lnSpc>
                <a:spcPct val="80000"/>
              </a:lnSpc>
            </a:pPr>
            <a:r>
              <a:rPr lang="nb-NO" altLang="nb-NO" sz="700" b="1" smtClean="0">
                <a:latin typeface="Arial" pitchFamily="34" charset="0"/>
              </a:rPr>
              <a:t>Belønning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nb-NO" altLang="nb-NO" sz="700" smtClean="0">
                <a:latin typeface="Arial" pitchFamily="34" charset="0"/>
              </a:rPr>
              <a:t>Belønnes riktig atferd i forhold til endring – lønn og anerkjennelse.</a:t>
            </a:r>
          </a:p>
        </p:txBody>
      </p:sp>
    </p:spTree>
    <p:extLst>
      <p:ext uri="{BB962C8B-B14F-4D97-AF65-F5344CB8AC3E}">
        <p14:creationId xmlns:p14="http://schemas.microsoft.com/office/powerpoint/2010/main" val="99972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5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5174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85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0544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5"/>
            <a:ext cx="2449893" cy="5113571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743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23850" y="1032040"/>
            <a:ext cx="856863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5" rIns="91412" bIns="45705" rtlCol="0"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GB" sz="1200" kern="1200" baseline="0" dirty="0">
                <a:solidFill>
                  <a:schemeClr val="accent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083" y="6561607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212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6/10/2016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5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15" y="112876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Samarbeid </a:t>
            </a:r>
            <a:r>
              <a:rPr lang="nb-NO" dirty="0"/>
              <a:t>og </a:t>
            </a:r>
            <a:r>
              <a:rPr lang="nb-NO" dirty="0" smtClean="0"/>
              <a:t>medbestemmelse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700" dirty="0" smtClean="0"/>
              <a:t>S</a:t>
            </a:r>
            <a:r>
              <a:rPr lang="nb-NO" sz="2700" dirty="0" err="1" smtClean="0"/>
              <a:t>amling</a:t>
            </a:r>
            <a:r>
              <a:rPr lang="nb-NO" sz="2700" dirty="0" smtClean="0"/>
              <a:t>: Godt samarbeid. </a:t>
            </a:r>
            <a:endParaRPr lang="nb-NO" sz="27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85687" y="4116337"/>
            <a:ext cx="7107256" cy="1137047"/>
          </a:xfrm>
        </p:spPr>
        <p:txBody>
          <a:bodyPr>
            <a:normAutofit fontScale="25000" lnSpcReduction="20000"/>
          </a:bodyPr>
          <a:lstStyle/>
          <a:p>
            <a:r>
              <a:rPr lang="nb-NO" sz="9600" dirty="0">
                <a:solidFill>
                  <a:schemeClr val="tx1"/>
                </a:solidFill>
                <a:ea typeface="+mj-ea"/>
              </a:rPr>
              <a:t>Målgruppe: </a:t>
            </a:r>
            <a:r>
              <a:rPr lang="nb-NO" sz="9600" dirty="0" smtClean="0">
                <a:solidFill>
                  <a:schemeClr val="tx1"/>
                </a:solidFill>
                <a:ea typeface="+mj-ea"/>
              </a:rPr>
              <a:t>partene, øverste </a:t>
            </a:r>
            <a:r>
              <a:rPr lang="nb-NO" sz="9600" dirty="0">
                <a:solidFill>
                  <a:schemeClr val="tx1"/>
                </a:solidFill>
                <a:ea typeface="+mj-ea"/>
              </a:rPr>
              <a:t>ledelse og tillitsvalgte</a:t>
            </a:r>
          </a:p>
          <a:p>
            <a:endParaRPr lang="nb-NO" sz="7200" dirty="0" smtClean="0"/>
          </a:p>
          <a:p>
            <a:r>
              <a:rPr lang="nb-NO" sz="7200" dirty="0" smtClean="0"/>
              <a:t>Opplæringsmateriale 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Mål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nb-NO" sz="3600" i="1" dirty="0" smtClean="0"/>
          </a:p>
          <a:p>
            <a:pPr marL="0" indent="0">
              <a:buNone/>
            </a:pPr>
            <a:r>
              <a:rPr lang="nb-NO" sz="3600" i="1" dirty="0" smtClean="0"/>
              <a:t>Samlingen </a:t>
            </a:r>
            <a:r>
              <a:rPr lang="nb-NO" sz="3600" i="1" dirty="0"/>
              <a:t>skal bidra til å utvikle godt samarbeid basert på avklarte rammer, god rolleforståelse og forventningsavklaringer.</a:t>
            </a:r>
          </a:p>
          <a:p>
            <a:pPr marL="0" indent="0">
              <a:buNone/>
            </a:pPr>
            <a:endParaRPr lang="nb-NO" sz="3800" i="1" dirty="0"/>
          </a:p>
          <a:p>
            <a:pPr marL="0" indent="0">
              <a:buNone/>
            </a:pPr>
            <a:r>
              <a:rPr lang="nb-NO" sz="3800" i="1" dirty="0" smtClean="0"/>
              <a:t>Tema: </a:t>
            </a:r>
            <a:endParaRPr lang="nb-NO" sz="3800" i="1" dirty="0"/>
          </a:p>
          <a:p>
            <a:pPr lvl="1"/>
            <a:r>
              <a:rPr lang="nb-NO" sz="2900" dirty="0"/>
              <a:t>roller og ansvar – ledere og tillitsvalgte </a:t>
            </a:r>
          </a:p>
          <a:p>
            <a:pPr lvl="1"/>
            <a:r>
              <a:rPr lang="nb-NO" sz="2900" dirty="0"/>
              <a:t>nåsituasjon – hva er nåsituasjonen knyttet til samarbeid og medbestemmelse i vår virksomhet </a:t>
            </a:r>
          </a:p>
          <a:p>
            <a:pPr lvl="1"/>
            <a:r>
              <a:rPr lang="nb-NO" sz="2900" dirty="0"/>
              <a:t>identifisering av bevaringsområder og forbedringsområder</a:t>
            </a:r>
          </a:p>
          <a:p>
            <a:pPr lvl="1"/>
            <a:r>
              <a:rPr lang="nb-NO" sz="2900" dirty="0"/>
              <a:t>arbeid med tiltak og handlingsplan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183594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>Oppgave: Godt samarbeid – roller og ansvar</a:t>
            </a:r>
            <a:endParaRPr lang="nb-NO" sz="2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125663" y="1223197"/>
            <a:ext cx="3253859" cy="4559300"/>
          </a:xfrm>
        </p:spPr>
        <p:txBody>
          <a:bodyPr/>
          <a:lstStyle/>
          <a:p>
            <a:pPr marL="170044" lvl="1" indent="0">
              <a:buNone/>
            </a:pPr>
            <a:r>
              <a:rPr lang="nb-NO" sz="1108" b="1" dirty="0"/>
              <a:t>INDIVIDUELT</a:t>
            </a:r>
          </a:p>
          <a:p>
            <a:pPr marL="170044" lvl="1" indent="0">
              <a:buNone/>
            </a:pPr>
            <a:r>
              <a:rPr lang="nb-NO" sz="1108" dirty="0" smtClean="0"/>
              <a:t>1. Hva </a:t>
            </a:r>
            <a:r>
              <a:rPr lang="nb-NO" sz="1108" dirty="0"/>
              <a:t>mener du kjennetegner et godt samarbeid mellom partene?</a:t>
            </a:r>
          </a:p>
          <a:p>
            <a:pPr marL="170044" lvl="1" indent="0">
              <a:buNone/>
            </a:pPr>
            <a:r>
              <a:rPr lang="nb-NO" sz="1108" dirty="0"/>
              <a:t>Skriv: 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2. Hva mener du er ledelsens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3. Hva mener du er </a:t>
            </a:r>
            <a:r>
              <a:rPr lang="nb-NO" sz="1108" dirty="0" smtClean="0"/>
              <a:t>de tillitsvalgtes roller </a:t>
            </a:r>
            <a:r>
              <a:rPr lang="nb-NO" sz="1108" dirty="0"/>
              <a:t>og ansvar for å bidra til et godt samarbeid? 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4294967295"/>
          </p:nvPr>
        </p:nvSpPr>
        <p:spPr>
          <a:xfrm>
            <a:off x="125166" y="1326594"/>
            <a:ext cx="1901714" cy="3264044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Instruksjon: </a:t>
            </a: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1. Tenk </a:t>
            </a:r>
            <a:r>
              <a:rPr lang="nb-NO" sz="4800" dirty="0">
                <a:solidFill>
                  <a:schemeClr val="bg1"/>
                </a:solidFill>
              </a:rPr>
              <a:t>individuelt – </a:t>
            </a:r>
            <a:r>
              <a:rPr lang="nb-NO" sz="4800" dirty="0" smtClean="0">
                <a:solidFill>
                  <a:schemeClr val="bg1"/>
                </a:solidFill>
              </a:rPr>
              <a:t>skriv </a:t>
            </a:r>
            <a:r>
              <a:rPr lang="nb-NO" sz="4800" dirty="0">
                <a:solidFill>
                  <a:schemeClr val="bg1"/>
                </a:solidFill>
              </a:rPr>
              <a:t>ned noen punkter på hvert </a:t>
            </a:r>
            <a:r>
              <a:rPr lang="nb-NO" sz="4800" dirty="0" smtClean="0">
                <a:solidFill>
                  <a:schemeClr val="bg1"/>
                </a:solidFill>
              </a:rPr>
              <a:t>punkt </a:t>
            </a:r>
            <a:r>
              <a:rPr lang="nb-NO" sz="4800" dirty="0">
                <a:solidFill>
                  <a:schemeClr val="bg1"/>
                </a:solidFill>
              </a:rPr>
              <a:t>(3 min) 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2. Del </a:t>
            </a:r>
            <a:r>
              <a:rPr lang="nb-NO" sz="4800" dirty="0">
                <a:solidFill>
                  <a:schemeClr val="bg1"/>
                </a:solidFill>
              </a:rPr>
              <a:t>i grupper </a:t>
            </a:r>
            <a:r>
              <a:rPr lang="nb-NO" sz="4800" dirty="0" smtClean="0">
                <a:solidFill>
                  <a:schemeClr val="bg1"/>
                </a:solidFill>
              </a:rPr>
              <a:t>på 4– 6 </a:t>
            </a:r>
            <a:r>
              <a:rPr lang="nb-NO" sz="4800" dirty="0">
                <a:solidFill>
                  <a:schemeClr val="bg1"/>
                </a:solidFill>
              </a:rPr>
              <a:t>og </a:t>
            </a:r>
            <a:r>
              <a:rPr lang="nb-NO" sz="4800" dirty="0" smtClean="0">
                <a:solidFill>
                  <a:schemeClr val="bg1"/>
                </a:solidFill>
              </a:rPr>
              <a:t>forsøk </a:t>
            </a:r>
            <a:r>
              <a:rPr lang="nb-NO" sz="4800" dirty="0">
                <a:solidFill>
                  <a:schemeClr val="bg1"/>
                </a:solidFill>
              </a:rPr>
              <a:t>å bli enig om noen punkter (10 min)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3. Rapportering </a:t>
            </a:r>
            <a:r>
              <a:rPr lang="nb-NO" sz="4800" dirty="0">
                <a:solidFill>
                  <a:schemeClr val="bg1"/>
                </a:solidFill>
              </a:rPr>
              <a:t>fra hver gruppe på tavle/</a:t>
            </a:r>
            <a:r>
              <a:rPr lang="nb-NO" sz="4800" dirty="0" smtClean="0">
                <a:solidFill>
                  <a:schemeClr val="bg1"/>
                </a:solidFill>
              </a:rPr>
              <a:t>flippover </a:t>
            </a:r>
            <a:r>
              <a:rPr lang="nb-NO" sz="4800" dirty="0">
                <a:solidFill>
                  <a:schemeClr val="bg1"/>
                </a:solidFill>
              </a:rPr>
              <a:t>(10 min</a:t>
            </a:r>
            <a:r>
              <a:rPr lang="nb-NO" sz="4800" dirty="0" smtClean="0">
                <a:solidFill>
                  <a:schemeClr val="bg1"/>
                </a:solidFill>
              </a:rPr>
              <a:t>)</a:t>
            </a:r>
            <a:endParaRPr lang="nb-NO" sz="4800" dirty="0">
              <a:solidFill>
                <a:schemeClr val="bg1"/>
              </a:solidFill>
            </a:endParaRPr>
          </a:p>
          <a:p>
            <a:pPr marL="381133" lvl="1" indent="-211089">
              <a:buNone/>
            </a:pPr>
            <a:r>
              <a:rPr lang="nb-NO" sz="4800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Plassholder for tekst 4"/>
          <p:cNvSpPr txBox="1">
            <a:spLocks/>
          </p:cNvSpPr>
          <p:nvPr/>
        </p:nvSpPr>
        <p:spPr>
          <a:xfrm>
            <a:off x="5498274" y="1196458"/>
            <a:ext cx="3645725" cy="49996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044" lvl="1" indent="0">
              <a:buNone/>
            </a:pPr>
            <a:r>
              <a:rPr lang="nb-NO" sz="1108" b="1" dirty="0" smtClean="0">
                <a:solidFill>
                  <a:schemeClr val="accent6">
                    <a:lumMod val="50000"/>
                  </a:schemeClr>
                </a:solidFill>
              </a:rPr>
              <a:t>GRUPPE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1. Hva mener dere kjennetegner et godt samarbeid mellom partene?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Skriv: 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2. Hva mener dere er ledelsens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2. Hva mener dere er </a:t>
            </a:r>
            <a:r>
              <a:rPr lang="nb-NO" sz="1108" dirty="0" smtClean="0">
                <a:solidFill>
                  <a:schemeClr val="accent6">
                    <a:lumMod val="50000"/>
                  </a:schemeClr>
                </a:solidFill>
              </a:rPr>
              <a:t>de tillitsvalgtes roller </a:t>
            </a: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og ansvar for å bidra til et godt samarbeid? 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</a:t>
            </a:r>
            <a:r>
              <a:rPr lang="nb-NO" sz="1108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</p:spTree>
    <p:extLst>
      <p:ext uri="{BB962C8B-B14F-4D97-AF65-F5344CB8AC3E}">
        <p14:creationId xmlns:p14="http://schemas.microsoft.com/office/powerpoint/2010/main" val="138008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>
          <a:xfrm>
            <a:off x="457465" y="0"/>
            <a:ext cx="8229600" cy="1143000"/>
          </a:xfrm>
        </p:spPr>
        <p:txBody>
          <a:bodyPr/>
          <a:lstStyle/>
          <a:p>
            <a:r>
              <a:rPr lang="nb-NO" sz="2400" b="1" dirty="0"/>
              <a:t>O</a:t>
            </a:r>
            <a:r>
              <a:rPr lang="nb-NO" sz="2400" b="1" dirty="0" smtClean="0"/>
              <a:t>ppsummering av innspill (</a:t>
            </a:r>
            <a:r>
              <a:rPr lang="nb-NO" sz="2400" b="1" dirty="0"/>
              <a:t>s</a:t>
            </a:r>
            <a:r>
              <a:rPr lang="nb-NO" sz="2400" b="1" dirty="0" smtClean="0"/>
              <a:t>kriv inn her) </a:t>
            </a:r>
            <a:endParaRPr lang="en-US" sz="2400" b="1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646879"/>
              </p:ext>
            </p:extLst>
          </p:nvPr>
        </p:nvGraphicFramePr>
        <p:xfrm>
          <a:off x="95535" y="1263520"/>
          <a:ext cx="8953461" cy="48971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844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44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844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7876"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Kjennetegn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 på godt samarbeid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Ledelsens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 r</a:t>
                      </a:r>
                      <a:r>
                        <a:rPr lang="nb-NO" sz="1400" dirty="0" smtClean="0">
                          <a:solidFill>
                            <a:schemeClr val="bg1"/>
                          </a:solidFill>
                        </a:rPr>
                        <a:t>oll</a:t>
                      </a:r>
                      <a:r>
                        <a:rPr lang="nb-NO" sz="1400" baseline="0" dirty="0" smtClean="0">
                          <a:solidFill>
                            <a:schemeClr val="bg1"/>
                          </a:solidFill>
                        </a:rPr>
                        <a:t>e og 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Tillitsvalgtes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roller </a:t>
                      </a:r>
                      <a:r>
                        <a:rPr lang="en-US" sz="1400" baseline="0" dirty="0" err="1" smtClean="0">
                          <a:solidFill>
                            <a:schemeClr val="bg1"/>
                          </a:solidFill>
                        </a:rPr>
                        <a:t>og</a:t>
                      </a:r>
                      <a:r>
                        <a:rPr lang="en-US" sz="1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aseline="0" dirty="0" err="1" smtClean="0">
                          <a:solidFill>
                            <a:schemeClr val="bg1"/>
                          </a:solidFill>
                        </a:rPr>
                        <a:t>ansvar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79251">
                <a:tc>
                  <a:txBody>
                    <a:bodyPr/>
                    <a:lstStyle/>
                    <a:p>
                      <a:pPr marL="182563" marR="0" lvl="0" indent="-182563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17073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nb-NO" sz="15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uLnTx/>
                        <a:uFillTx/>
                        <a:latin typeface="+mn-lt"/>
                        <a:cs typeface="Arial"/>
                      </a:endParaRPr>
                    </a:p>
                  </a:txBody>
                  <a:tcPr marL="84406" marR="84406" marT="42217" marB="42217"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marL="84406" marR="84406" marT="42217" marB="42217">
                    <a:lnL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156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246887" y="0"/>
            <a:ext cx="8229600" cy="83700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nb-NO" sz="2800" dirty="0" smtClean="0"/>
              <a:t>Oppgave: </a:t>
            </a:r>
            <a:r>
              <a:rPr lang="nb-NO" sz="2800" dirty="0"/>
              <a:t>G</a:t>
            </a:r>
            <a:r>
              <a:rPr lang="nb-NO" sz="2800" dirty="0" smtClean="0"/>
              <a:t>odt </a:t>
            </a:r>
            <a:r>
              <a:rPr lang="nb-NO" sz="2800" dirty="0"/>
              <a:t>samarbeid</a:t>
            </a:r>
            <a:endParaRPr lang="nb-NO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2" name="TekstSylinder 1"/>
          <p:cNvSpPr txBox="1"/>
          <p:nvPr/>
        </p:nvSpPr>
        <p:spPr>
          <a:xfrm>
            <a:off x="4961860" y="1118900"/>
            <a:ext cx="3941135" cy="490621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1. Individuelt </a:t>
            </a:r>
            <a:r>
              <a:rPr lang="nb-NO" sz="1293" b="1" dirty="0">
                <a:latin typeface="Arial" pitchFamily="34" charset="0"/>
                <a:cs typeface="Arial" pitchFamily="34" charset="0"/>
              </a:rPr>
              <a:t>arbeid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 smtClean="0">
                <a:latin typeface="Arial" pitchFamily="34" charset="0"/>
                <a:cs typeface="Arial" pitchFamily="34" charset="0"/>
              </a:rPr>
              <a:t>Ta utgangspunkt i sjekklisten og gjør en vurdering av dagens samarbeid. </a:t>
            </a:r>
            <a:endParaRPr lang="en-US" sz="1108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lvl="0"/>
            <a:endParaRPr lang="nb-NO" sz="1108" dirty="0">
              <a:latin typeface="Arial" pitchFamily="34" charset="0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8" dirty="0">
                <a:latin typeface="Arial" pitchFamily="34" charset="0"/>
                <a:cs typeface="Arial" pitchFamily="34" charset="0"/>
              </a:rPr>
              <a:t>Prioriter hva du mener vi er gode på (2 –3 styrker), og hva du synes kan være forbedringsområder for bedre samarbeid (2–3 områder). </a:t>
            </a:r>
          </a:p>
          <a:p>
            <a:r>
              <a:rPr lang="nb-NO" sz="1108" i="1" dirty="0" smtClean="0">
                <a:latin typeface="Arial" pitchFamily="34" charset="0"/>
                <a:cs typeface="Arial" pitchFamily="34" charset="0"/>
              </a:rPr>
              <a:t>Skriv</a:t>
            </a:r>
            <a:r>
              <a:rPr lang="nb-NO" sz="1108" i="1" dirty="0"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2. Gruppearbeid (enten på tvers blant partene eller i homogene grupper)</a:t>
            </a:r>
            <a:endParaRPr lang="nb-NO" sz="1293" b="1" dirty="0">
              <a:latin typeface="Arial" pitchFamily="34" charset="0"/>
              <a:cs typeface="Arial" pitchFamily="34" charset="0"/>
            </a:endParaRP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Del og forsøk å bli enige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om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2–3 </a:t>
            </a:r>
            <a:r>
              <a:rPr lang="nb-NO" sz="1108" dirty="0">
                <a:latin typeface="Arial" pitchFamily="34" charset="0"/>
                <a:cs typeface="Arial" pitchFamily="34" charset="0"/>
              </a:rPr>
              <a:t>styrker og 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2–3 forbedringsområder</a:t>
            </a:r>
            <a:r>
              <a:rPr lang="nb-NO" sz="1108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nb-NO" sz="1108" dirty="0">
              <a:latin typeface="Arial" pitchFamily="34" charset="0"/>
              <a:cs typeface="Arial" pitchFamily="34" charset="0"/>
            </a:endParaRPr>
          </a:p>
          <a:p>
            <a:r>
              <a:rPr lang="nb-NO" sz="1108" i="1" dirty="0">
                <a:latin typeface="Arial" pitchFamily="34" charset="0"/>
                <a:cs typeface="Arial" pitchFamily="34" charset="0"/>
              </a:rPr>
              <a:t>Skriv: </a:t>
            </a: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endParaRPr lang="nb-NO" sz="1108" i="1" dirty="0">
              <a:latin typeface="Arial" pitchFamily="34" charset="0"/>
              <a:cs typeface="Arial" pitchFamily="34" charset="0"/>
            </a:endParaRPr>
          </a:p>
          <a:p>
            <a:r>
              <a:rPr lang="nb-NO" sz="1293" b="1" dirty="0" smtClean="0">
                <a:latin typeface="Arial" pitchFamily="34" charset="0"/>
                <a:cs typeface="Arial" pitchFamily="34" charset="0"/>
              </a:rPr>
              <a:t>3. Felle</a:t>
            </a:r>
            <a:r>
              <a:rPr lang="nb-NO" sz="1293" b="1" dirty="0">
                <a:latin typeface="Arial" pitchFamily="34" charset="0"/>
                <a:cs typeface="Arial" pitchFamily="34" charset="0"/>
              </a:rPr>
              <a:t>ss</a:t>
            </a:r>
            <a:r>
              <a:rPr lang="nb-NO" sz="1293" b="1" dirty="0" smtClean="0">
                <a:latin typeface="Arial" pitchFamily="34" charset="0"/>
                <a:cs typeface="Arial" pitchFamily="34" charset="0"/>
              </a:rPr>
              <a:t>kap: </a:t>
            </a:r>
          </a:p>
          <a:p>
            <a:r>
              <a:rPr lang="nb-NO" sz="1108" dirty="0">
                <a:latin typeface="Arial" pitchFamily="34" charset="0"/>
                <a:cs typeface="Arial" pitchFamily="34" charset="0"/>
              </a:rPr>
              <a:t>Oppsummer fra diskusjonen om 2–3 styrker og 2–3 forbedringsområder. Diskuter og prioriter en styrke som dere ønsker å bevare, og ett forbedringsområde</a:t>
            </a:r>
            <a:r>
              <a:rPr lang="nb-NO" sz="1108" dirty="0" smtClean="0">
                <a:latin typeface="Arial" pitchFamily="34" charset="0"/>
                <a:cs typeface="Arial" pitchFamily="34" charset="0"/>
              </a:rPr>
              <a:t>. </a:t>
            </a:r>
            <a:endParaRPr lang="nb-NO" sz="1108" dirty="0">
              <a:latin typeface="Arial" pitchFamily="34" charset="0"/>
              <a:cs typeface="Arial" pitchFamily="34" charset="0"/>
            </a:endParaRPr>
          </a:p>
          <a:p>
            <a:endParaRPr lang="nb-NO" sz="923" b="1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endParaRPr lang="nb-NO" sz="923" i="1" dirty="0">
              <a:latin typeface="Arial" pitchFamily="34" charset="0"/>
              <a:cs typeface="Arial" pitchFamily="34" charset="0"/>
            </a:endParaRPr>
          </a:p>
          <a:p>
            <a:pPr marL="211089" indent="-211089">
              <a:buAutoNum type="arabicPeriod"/>
            </a:pPr>
            <a:endParaRPr lang="nb-NO" sz="923" dirty="0">
              <a:latin typeface="Arial" pitchFamily="34" charset="0"/>
              <a:cs typeface="Arial" pitchFamily="34" charset="0"/>
            </a:endParaRPr>
          </a:p>
          <a:p>
            <a:endParaRPr lang="nb-NO" sz="923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666470"/>
              </p:ext>
            </p:extLst>
          </p:nvPr>
        </p:nvGraphicFramePr>
        <p:xfrm>
          <a:off x="112465" y="627576"/>
          <a:ext cx="4526400" cy="62078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1181"/>
                <a:gridCol w="785219"/>
              </a:tblGrid>
              <a:tr h="145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SJEKKLISTE FOR RAMMER OG SAMHANDLING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+/-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Rammer: 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god kjennskap til aktuelt lov- og avtaleverk.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faste, avtalte møtetidspunkt (et årshjul).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7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god sakliste som skiller mellom informasjon, drøfting og/eller forhandlingssaker.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i tilstrekkelig tid på forhånd.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med godt forberedte vedlegg.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avklart fullmaktene og hvem som skal delta på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7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de ad hoc-sakene som dukker opp på en hensiktsmessig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73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bruker sjekklister, vurderingsskjema og lignende til å behandle 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evaluerer samarbeidet.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systematisk med å forbedre samarbeidet.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Samhandling: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er opptatt av å bygge gode samarbeidsrelasjoner.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målrettet, strukturert og systematisk.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uenighet på en god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forstår og respekterer hverandres roller.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åpen og ærlig kommunikasjon.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skiller sak og person i våre diskusjoner.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67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er grunnleggende løsningsorienterte.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61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stiller oss bak beslutninger som blir tatt.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51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møter godt forberedt til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739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Oppgave: Identifisering og prioritering av tiltak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402" y="1118615"/>
            <a:ext cx="4482673" cy="4252182"/>
          </a:xfrm>
          <a:prstGeom prst="rect">
            <a:avLst/>
          </a:prstGeom>
        </p:spPr>
      </p:pic>
      <p:sp>
        <p:nvSpPr>
          <p:cNvPr id="9" name="Plassholder for innhold 33"/>
          <p:cNvSpPr txBox="1">
            <a:spLocks/>
          </p:cNvSpPr>
          <p:nvPr/>
        </p:nvSpPr>
        <p:spPr>
          <a:xfrm>
            <a:off x="427512" y="1162789"/>
            <a:ext cx="3313215" cy="45254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1249" indent="0">
              <a:buFont typeface="Arial"/>
              <a:buNone/>
            </a:pPr>
            <a:r>
              <a:rPr lang="nb-NO" sz="1293" b="1" dirty="0"/>
              <a:t>Med utgangspunkt i det valgte bevaringsområdet og det valgte forbedringsområdet skal dere diskutere og prioritere tiltak. </a:t>
            </a:r>
          </a:p>
          <a:p>
            <a:pPr marL="161249" indent="0">
              <a:buFont typeface="Arial"/>
              <a:buNone/>
            </a:pPr>
            <a:endParaRPr lang="nb-NO" sz="1293" b="1" dirty="0" smtClean="0"/>
          </a:p>
          <a:p>
            <a:pPr marL="161249" indent="0">
              <a:buFont typeface="Arial"/>
              <a:buNone/>
            </a:pPr>
            <a:r>
              <a:rPr lang="nb-NO" sz="1293" dirty="0"/>
              <a:t>Del gruppen i to slik at en gruppe jobber med bevaringsområdet og en gruppe jobber med valgte forbedringsområdet</a:t>
            </a:r>
            <a:r>
              <a:rPr lang="nb-NO" sz="1293" dirty="0" smtClean="0"/>
              <a:t>. </a:t>
            </a:r>
          </a:p>
          <a:p>
            <a:pPr marL="161249" indent="0">
              <a:buFont typeface="Arial"/>
              <a:buNone/>
            </a:pPr>
            <a:endParaRPr lang="nb-NO" sz="1293" dirty="0" smtClean="0"/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Idédugnad rundt bordet om mulige tiltak for å bevare eller forbedre. 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Gruppen diskuterer og prioriterer tiltak basert på følgende modell.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Tiltaket vurderes etter hvor høy effekt det vil ha, og på hvor komplisert gjennomføringen vil være.</a:t>
            </a:r>
          </a:p>
          <a:p>
            <a:pPr marL="477883" indent="-316634">
              <a:buFont typeface="Arial"/>
              <a:buAutoNum type="arabicPeriod"/>
            </a:pPr>
            <a:r>
              <a:rPr lang="nb-NO" sz="1293" dirty="0"/>
              <a:t> Velg ut 2–3 tiltak.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0666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332509" y="19742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b-NO" sz="2400" dirty="0" smtClean="0"/>
              <a:t>Oppgave: Tiltak inn i handlingsplan</a:t>
            </a:r>
            <a:endParaRPr lang="nb-NO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75" name="TekstSylinder 1"/>
          <p:cNvSpPr txBox="1">
            <a:spLocks noChangeArrowheads="1"/>
          </p:cNvSpPr>
          <p:nvPr/>
        </p:nvSpPr>
        <p:spPr bwMode="auto">
          <a:xfrm>
            <a:off x="9729788" y="4425781"/>
            <a:ext cx="844550" cy="844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3241" rIns="33241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nb-NO" altLang="nb-NO" sz="923"/>
          </a:p>
        </p:txBody>
      </p:sp>
      <p:sp>
        <p:nvSpPr>
          <p:cNvPr id="7" name="Plassholder for tekst 5"/>
          <p:cNvSpPr txBox="1">
            <a:spLocks/>
          </p:cNvSpPr>
          <p:nvPr/>
        </p:nvSpPr>
        <p:spPr>
          <a:xfrm>
            <a:off x="3041649" y="1699838"/>
            <a:ext cx="2449893" cy="472173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477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703885"/>
              </p:ext>
            </p:extLst>
          </p:nvPr>
        </p:nvGraphicFramePr>
        <p:xfrm>
          <a:off x="237506" y="1317844"/>
          <a:ext cx="8645237" cy="45610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57747"/>
                <a:gridCol w="1593593"/>
                <a:gridCol w="1691655"/>
                <a:gridCol w="1651121"/>
                <a:gridCol w="1651121"/>
              </a:tblGrid>
              <a:tr h="495573"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Bevarings-</a:t>
                      </a:r>
                      <a:r>
                        <a:rPr lang="nb-NO" sz="1000" baseline="0" dirty="0" smtClean="0"/>
                        <a:t> eller forbedringsområde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Valgte</a:t>
                      </a:r>
                      <a:r>
                        <a:rPr lang="nb-NO" sz="1000" baseline="0" dirty="0" smtClean="0"/>
                        <a:t> tiltak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Hva ønsker</a:t>
                      </a:r>
                      <a:r>
                        <a:rPr lang="nb-NO" sz="1000" baseline="0" dirty="0" smtClean="0"/>
                        <a:t> dere å oppnå? </a:t>
                      </a:r>
                    </a:p>
                    <a:p>
                      <a:r>
                        <a:rPr lang="nb-NO" sz="1000" baseline="0" dirty="0" smtClean="0"/>
                        <a:t>(Hva er målet</a:t>
                      </a:r>
                      <a:r>
                        <a:rPr lang="nb-NO" sz="1000" baseline="0" dirty="0" smtClean="0">
                          <a:solidFill>
                            <a:schemeClr val="bg1"/>
                          </a:solidFill>
                        </a:rPr>
                        <a:t>?)</a:t>
                      </a:r>
                      <a:endParaRPr lang="nb-NO" sz="1000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baseline="0" dirty="0" smtClean="0"/>
                        <a:t>Tidsplan </a:t>
                      </a:r>
                    </a:p>
                    <a:p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000" dirty="0" smtClean="0"/>
                        <a:t>Ansvarlig</a:t>
                      </a:r>
                      <a:endParaRPr lang="nb-NO" sz="1000" dirty="0"/>
                    </a:p>
                  </a:txBody>
                  <a:tcPr marL="76597" marR="76597" marT="38298" marB="38298">
                    <a:solidFill>
                      <a:schemeClr val="accent1"/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1.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2.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3.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68716">
                <a:tc>
                  <a:txBody>
                    <a:bodyPr/>
                    <a:lstStyle/>
                    <a:p>
                      <a:r>
                        <a:rPr lang="nb-NO" sz="1500" dirty="0" smtClean="0"/>
                        <a:t>4. </a:t>
                      </a:r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500" dirty="0"/>
                    </a:p>
                  </a:txBody>
                  <a:tcPr marL="76597" marR="76597" marT="38298" marB="382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583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ddres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CC4C49B891784389D4BEEA187B7247" ma:contentTypeVersion="4" ma:contentTypeDescription="Opprett et nytt dokument." ma:contentTypeScope="" ma:versionID="8fa59eb4a9cf55623bf969b9a6163dc0">
  <xsd:schema xmlns:xsd="http://www.w3.org/2001/XMLSchema" xmlns:xs="http://www.w3.org/2001/XMLSchema" xmlns:p="http://schemas.microsoft.com/office/2006/metadata/properties" xmlns:ns1="http://schemas.microsoft.com/sharepoint/v3" xmlns:ns2="4c7c0a61-1e73-4cd6-8071-e4a1938b150a" targetNamespace="http://schemas.microsoft.com/office/2006/metadata/properties" ma:root="true" ma:fieldsID="48b51a09a221174db4dab51f18c56621" ns1:_="" ns2:_="">
    <xsd:import namespace="http://schemas.microsoft.com/sharepoint/v3"/>
    <xsd:import namespace="4c7c0a61-1e73-4cd6-8071-e4a1938b15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IMAddres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c0a61-1e73-4cd6-8071-e4a1938b15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FCF2A9-8304-4A36-BB1E-6F04F848229C}">
  <ds:schemaRefs>
    <ds:schemaRef ds:uri="http://schemas.microsoft.com/office/2006/metadata/properties"/>
    <ds:schemaRef ds:uri="http://purl.org/dc/elements/1.1/"/>
    <ds:schemaRef ds:uri="4c7c0a61-1e73-4cd6-8071-e4a1938b150a"/>
    <ds:schemaRef ds:uri="http://schemas.microsoft.com/office/2006/documentManagement/types"/>
    <ds:schemaRef ds:uri="http://www.w3.org/XML/1998/namespace"/>
    <ds:schemaRef ds:uri="http://schemas.microsoft.com/sharepoint/v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8C1593D-BF5E-46B9-B125-E576F3B5B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7c0a61-1e73-4cd6-8071-e4a1938b1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3383</TotalTime>
  <Words>1909</Words>
  <Application>Microsoft Office PowerPoint</Application>
  <PresentationFormat>Skjermfremvisning (4:3)</PresentationFormat>
  <Paragraphs>266</Paragraphs>
  <Slides>8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Office Theme</vt:lpstr>
      <vt:lpstr>Custom Design</vt:lpstr>
      <vt:lpstr>  Samarbeid og medbestemmelse    Samling: Godt samarbeid. </vt:lpstr>
      <vt:lpstr>Mål</vt:lpstr>
      <vt:lpstr>Oppgave: Godt samarbeid – roller og ansvar</vt:lpstr>
      <vt:lpstr>Oppsummering av innspill (skriv inn her) </vt:lpstr>
      <vt:lpstr>Oppgave: Godt samarbeid</vt:lpstr>
      <vt:lpstr>Oppgave: Identifisering og prioritering av tiltak</vt:lpstr>
      <vt:lpstr>Oppgave: Tiltak inn i handlingsplan</vt:lpstr>
      <vt:lpstr>PowerPoint-presentasjon</vt:lpstr>
    </vt:vector>
  </TitlesOfParts>
  <Company>NKF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113</cp:revision>
  <dcterms:created xsi:type="dcterms:W3CDTF">2015-10-23T08:09:02Z</dcterms:created>
  <dcterms:modified xsi:type="dcterms:W3CDTF">2016-06-10T08:39:14Z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0x01010008CC4C49B891784389D4BEEA187B7247</vt:lpwstr>
  </property>
</Properties>
</file>