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12"/>
  </p:notesMasterIdLst>
  <p:sldIdLst>
    <p:sldId id="280" r:id="rId6"/>
    <p:sldId id="261" r:id="rId7"/>
    <p:sldId id="271" r:id="rId8"/>
    <p:sldId id="272" r:id="rId9"/>
    <p:sldId id="264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7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859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10.06.2016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6/10/2016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24515" y="52146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dirty="0"/>
              <a:t>Nettkurset i samarbeid og medbestemmelse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0"/>
          </p:nvPr>
        </p:nvSpPr>
        <p:spPr>
          <a:xfrm>
            <a:off x="985687" y="3232005"/>
            <a:ext cx="7107256" cy="1277938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Dilemma: Omstillingsprosess i Fikseridirektoratet</a:t>
            </a:r>
            <a:r>
              <a:rPr lang="nb-NO" sz="3600" b="1" dirty="0"/>
              <a:t> </a:t>
            </a:r>
            <a:br>
              <a:rPr lang="nb-NO" sz="3600" b="1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4462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426" y="192750"/>
            <a:ext cx="8229600" cy="557875"/>
          </a:xfrm>
        </p:spPr>
        <p:txBody>
          <a:bodyPr>
            <a:noAutofit/>
          </a:bodyPr>
          <a:lstStyle/>
          <a:p>
            <a:r>
              <a:rPr lang="nb-NO" sz="2000" b="1" dirty="0" smtClean="0"/>
              <a:t>Dilemma: Omstillingsprosess i Fikseridirektoratet</a:t>
            </a:r>
            <a:r>
              <a:rPr lang="nb-NO" sz="2400" b="1" dirty="0" smtClean="0"/>
              <a:t> </a:t>
            </a:r>
            <a:r>
              <a:rPr lang="nb-NO" sz="2400" b="1" dirty="0"/>
              <a:t/>
            </a:r>
            <a:br>
              <a:rPr lang="nb-NO" sz="2400" b="1" dirty="0"/>
            </a:br>
            <a:endParaRPr lang="en-US" sz="24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63523"/>
              </p:ext>
            </p:extLst>
          </p:nvPr>
        </p:nvGraphicFramePr>
        <p:xfrm>
          <a:off x="-1" y="614149"/>
          <a:ext cx="9144001" cy="5636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9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80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60384">
                <a:tc>
                  <a:txBody>
                    <a:bodyPr/>
                    <a:lstStyle/>
                    <a:p>
                      <a:r>
                        <a:rPr lang="nb-NO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TEMA</a:t>
                      </a:r>
                      <a:endParaRPr lang="nb-NO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NOTATER</a:t>
                      </a: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76142">
                <a:tc>
                  <a:txBody>
                    <a:bodyPr/>
                    <a:lstStyle/>
                    <a:p>
                      <a:r>
                        <a:rPr lang="nb-NO" sz="1200" b="1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Bakgrunn: </a:t>
                      </a:r>
                      <a:endParaRPr lang="nb-NO" sz="1200" kern="1200" dirty="0" smtClean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Fiksedirektoratet er en underliggende virksomhet av</a:t>
                      </a:r>
                      <a:r>
                        <a:rPr lang="nb-NO" sz="1200" kern="1200" baseline="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Mysterie</a:t>
                      </a:r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departementet. Det er nå en politisk prosess hvor Fiksedirektoratet antakeligvis skal overta enkelte oppgaver fra Organiseringsverket og fra Virrevesenet. </a:t>
                      </a:r>
                    </a:p>
                    <a:p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nb-NO" sz="1200" b="1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Situasjonen: </a:t>
                      </a:r>
                      <a:endParaRPr lang="nb-NO" sz="1200" kern="1200" dirty="0" smtClean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Så langt har etatsdirektøren i Fiksedirektoratet samt en mindre gruppe hatt flere møter med Mysteriedepartementet samt andre eksterne interessenter. </a:t>
                      </a:r>
                    </a:p>
                    <a:p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nb-NO" sz="12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tillitsvalgte vet at det er en politisk beslutningsprosess, men tror at ledelsen vet mer enn det de sier. De mener at endringene vil få store konsekvenser for oppgaver, organisering, kompetanse- og ressursbehov i organisasjonen. Det er uro i Fiksedirektoratet, både fordi de nye oppgavene endrer hele formålet til direktoratet, og fordi mange ansatte lurer på om noen oppgaver skal ut av direktoratet.</a:t>
                      </a: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b="1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Tenk</a:t>
                      </a:r>
                      <a:r>
                        <a:rPr lang="nb-NO" sz="1100" b="1" kern="1200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individuelt og ta egne notater: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Hva sier avtaleverket om hva ledelsen MÅ forholde seg til?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Hva BØR eller KAN ledelsen gjøre for å trygge og motivere de ansatte for endringene? Hva er smart å gjøre nå?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Hvordan kan de tillitsvalgte bidra på best mulig måte?</a:t>
                      </a: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nb-NO" sz="1100" b="1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Stikkord</a:t>
                      </a:r>
                      <a:r>
                        <a:rPr lang="nb-NO" sz="1100" b="1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: </a:t>
                      </a:r>
                      <a:endParaRPr lang="nb-NO" sz="1100" b="1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politiske beslutninger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Hovedavtalen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kjennetegn på gode omstillings- og endringsprosesser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nb-NO" sz="1100" kern="12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nb-NO" sz="1100" b="1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Notater</a:t>
                      </a:r>
                      <a:r>
                        <a:rPr lang="nb-NO" sz="1100" b="1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: </a:t>
                      </a:r>
                      <a:endParaRPr lang="nb-NO" sz="1100" b="1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endParaRPr lang="nb-NO" sz="1100" dirty="0" smtClean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nb-NO" sz="1100" b="1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Gruppediskusjon</a:t>
                      </a:r>
                      <a:r>
                        <a:rPr lang="nb-NO" sz="1100" b="1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: </a:t>
                      </a:r>
                    </a:p>
                    <a:p>
                      <a:r>
                        <a:rPr lang="nb-NO" sz="1100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Ta en bordet rundt og forsøk å bli enig om: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Hva </a:t>
                      </a: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er ledelsen og de tillitsvalgte pålagt å gjøre i henhold til regelverket?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Hvordan hadde dere villet løst </a:t>
                      </a:r>
                      <a:r>
                        <a:rPr lang="nb-NO" sz="1100" baseline="0" dirty="0" smtClean="0">
                          <a:solidFill>
                            <a:schemeClr val="accent6"/>
                          </a:solidFill>
                          <a:latin typeface="Calibri" panose="020F0502020204030204" pitchFamily="34" charset="0"/>
                        </a:rPr>
                        <a:t>situasjonen? </a:t>
                      </a:r>
                      <a:endParaRPr lang="nb-NO" sz="1100" dirty="0">
                        <a:solidFill>
                          <a:schemeClr val="accent6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4432" marR="84432" marT="42217" marB="42217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0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4" y="1187356"/>
            <a:ext cx="5923128" cy="2838734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>
                <a:solidFill>
                  <a:schemeClr val="bg1"/>
                </a:solidFill>
                <a:latin typeface="Calibri" panose="020F0502020204030204" pitchFamily="34" charset="0"/>
              </a:rPr>
              <a:t>Hva er ledelsen og de tillitsvalgte pålagt å gjøre i henhold til regelverket? </a:t>
            </a:r>
          </a:p>
        </p:txBody>
      </p:sp>
    </p:spTree>
    <p:extLst>
      <p:ext uri="{BB962C8B-B14F-4D97-AF65-F5344CB8AC3E}">
        <p14:creationId xmlns:p14="http://schemas.microsoft.com/office/powerpoint/2010/main" val="400694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569494" y="1187356"/>
            <a:ext cx="5923128" cy="2838734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3200" dirty="0">
                <a:solidFill>
                  <a:schemeClr val="bg1"/>
                </a:solidFill>
                <a:latin typeface="Calibri" panose="020F0502020204030204" pitchFamily="34" charset="0"/>
              </a:rPr>
              <a:t>Hvordan hadde dere </a:t>
            </a:r>
            <a:r>
              <a:rPr lang="nb-NO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villet </a:t>
            </a:r>
            <a:r>
              <a:rPr lang="nb-NO" sz="3200" dirty="0">
                <a:solidFill>
                  <a:schemeClr val="bg1"/>
                </a:solidFill>
                <a:latin typeface="Calibri" panose="020F0502020204030204" pitchFamily="34" charset="0"/>
              </a:rPr>
              <a:t>løst situasjonen?  </a:t>
            </a:r>
          </a:p>
        </p:txBody>
      </p:sp>
    </p:spTree>
    <p:extLst>
      <p:ext uri="{BB962C8B-B14F-4D97-AF65-F5344CB8AC3E}">
        <p14:creationId xmlns:p14="http://schemas.microsoft.com/office/powerpoint/2010/main" val="165577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426" y="192750"/>
            <a:ext cx="8229600" cy="557875"/>
          </a:xfrm>
        </p:spPr>
        <p:txBody>
          <a:bodyPr>
            <a:noAutofit/>
          </a:bodyPr>
          <a:lstStyle/>
          <a:p>
            <a:r>
              <a:rPr lang="nb-NO" sz="2000" b="1" dirty="0" smtClean="0"/>
              <a:t>Dilemma: </a:t>
            </a:r>
            <a:r>
              <a:rPr lang="nb-NO" sz="2000" b="1" dirty="0"/>
              <a:t>Omstillingsprosess i </a:t>
            </a:r>
            <a:r>
              <a:rPr lang="nb-NO" sz="2000" b="1" dirty="0" smtClean="0"/>
              <a:t>Fikseridirektoratet</a:t>
            </a:r>
            <a:br>
              <a:rPr lang="nb-NO" sz="2000" b="1" dirty="0" smtClean="0"/>
            </a:br>
            <a:r>
              <a:rPr lang="nb-NO" sz="1600" b="1" dirty="0" smtClean="0"/>
              <a:t>(Tips til prosessleder)</a:t>
            </a:r>
            <a:r>
              <a:rPr lang="nb-NO" sz="2000" b="1" dirty="0"/>
              <a:t/>
            </a:r>
            <a:br>
              <a:rPr lang="nb-NO" sz="2000" b="1" dirty="0"/>
            </a:br>
            <a:endParaRPr lang="en-US" sz="20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386631"/>
              </p:ext>
            </p:extLst>
          </p:nvPr>
        </p:nvGraphicFramePr>
        <p:xfrm>
          <a:off x="0" y="941695"/>
          <a:ext cx="9144001" cy="529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1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26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2138">
                <a:tc>
                  <a:txBody>
                    <a:bodyPr/>
                    <a:lstStyle/>
                    <a:p>
                      <a:r>
                        <a:rPr lang="nb-NO" sz="13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TEMA</a:t>
                      </a:r>
                      <a:endParaRPr lang="nb-NO" sz="13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NOTATER</a:t>
                      </a: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0189">
                <a:tc>
                  <a:txBody>
                    <a:bodyPr/>
                    <a:lstStyle/>
                    <a:p>
                      <a:r>
                        <a:rPr lang="nb-NO" sz="1100" b="1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Bakgrunn: </a:t>
                      </a:r>
                      <a:endParaRPr lang="nb-NO" sz="1100" kern="1200" dirty="0" smtClean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Fiksedirektoratet er en underliggende virksomhet av</a:t>
                      </a:r>
                      <a:r>
                        <a:rPr lang="nb-NO" sz="1100" kern="1200" baseline="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Mysterie</a:t>
                      </a:r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departementet. Det er nå en politisk prosess hvor Fiksedirektoratet antakeligvis skal overta enkelte oppgaver fra Organiseringsverket og fra Virrevesenet. </a:t>
                      </a:r>
                    </a:p>
                    <a:p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nb-NO" sz="1100" b="1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Situasjonen: </a:t>
                      </a:r>
                      <a:endParaRPr lang="nb-NO" sz="1100" kern="1200" dirty="0" smtClean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Så langt har etatsdirektøren i Fiksedirektoratet samt en mindre gruppe hatt flere møter med Mysteriedepartementet samt andre eksterne interessenter. </a:t>
                      </a:r>
                    </a:p>
                    <a:p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nb-NO" sz="1100" kern="1200" dirty="0" smtClean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tillitsvalgte vet at det er en politisk beslutningsprosess, men tror at ledelsen vet mer enn det de sier. De mener at endringene vil få store konsekvenser for oppgaver, organisering, kompetanse- og ressursbehov i organisasjon. Det er uro i Fiksedirektoratet, både fordi de nye oppgavene endrer hele formålet til direktoratet, og fordi mange ansatte lurer på om noen oppgaver skal ut av direktoratet.</a:t>
                      </a:r>
                    </a:p>
                  </a:txBody>
                  <a:tcPr marL="84432" marR="84432" marT="42217" marB="4221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100" b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</a:rPr>
                        <a:t>Tips angående regelverk</a:t>
                      </a: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Hva er ledelsen og de tillitsvalgte pålagt å gjøre i henhold til regelverket?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(Se </a:t>
                      </a:r>
                      <a:r>
                        <a:rPr lang="nb-NO" sz="1100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kap</a:t>
                      </a: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«Omstilling».)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Det er ikke medbestemmelse på politiske beslutninger – pliktig til å gjennomføre. Avklaringer gjøres med fagdepartementet.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Berører arbeidssituasjonen til arbeidstakerne = samarbeid etter Hovedavtalen.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Hvem samarbeider? Partene lokalt (arbeidsgiver og de tillitsvalgte).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Samarbeidet angår to virksomheter – normalt å opprette en arbeidsgruppe (sikre reell medbestemmelse).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Hvordan foregår samarbeidet? Kommer an på sak. (Se </a:t>
                      </a:r>
                      <a:r>
                        <a:rPr lang="nb-NO" sz="1100" kern="1200" baseline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kap</a:t>
                      </a: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. Omstilling.)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Organisasjonskart (mer enn seks måneder): forhandling.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Fornuftig å opprette en egen omstillingsavtale for å skape ro.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Informerer ledelsen godt nok i henhold til kravene?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100" kern="12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100" kern="1200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100" b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Tips angående samarbeid: </a:t>
                      </a:r>
                      <a:endParaRPr lang="nb-NO" sz="110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Forankring av bakgrunn for endringene og hvilken type endringer dette er (er dette en VIL-endring, en MÅ-endring eller en SKAL-endring?).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Dette er en SKAL-endring, men for å lykkes er det viktig å få organisasjonen med seg slik at kan bli en VIL-endring i tillegg.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Åpen og ærlig gjennomgang av det ledelsen vet og ikke vet, både til de tillitsvalgte og til de ansatte.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Ledelsen bør vise forståelse for de bekymringer som de ansatte har.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Trygge og motivere de ansatte for endringene gjennom god kommunikasjon.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Involvering av de tillitsvalgte i den videre prosessen.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Utvikling av omstillingsavtale.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Utvikling av handlingsplan for prosessen videre (hva skjer når og på hvilken måte?).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nb-NO" sz="1100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Vurdere tiltak for kompetansebevisstgjøring og motivasjonsavklaring slik at de ansatte øker sin omstillingsdyktighet.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nb-NO" sz="11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4432" marR="84432" marT="42217" marB="42217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61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ddres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CC4C49B891784389D4BEEA187B7247" ma:contentTypeVersion="4" ma:contentTypeDescription="Opprett et nytt dokument." ma:contentTypeScope="" ma:versionID="8fa59eb4a9cf55623bf969b9a6163dc0">
  <xsd:schema xmlns:xsd="http://www.w3.org/2001/XMLSchema" xmlns:xs="http://www.w3.org/2001/XMLSchema" xmlns:p="http://schemas.microsoft.com/office/2006/metadata/properties" xmlns:ns1="http://schemas.microsoft.com/sharepoint/v3" xmlns:ns2="4c7c0a61-1e73-4cd6-8071-e4a1938b150a" targetNamespace="http://schemas.microsoft.com/office/2006/metadata/properties" ma:root="true" ma:fieldsID="48b51a09a221174db4dab51f18c56621" ns1:_="" ns2:_="">
    <xsd:import namespace="http://schemas.microsoft.com/sharepoint/v3"/>
    <xsd:import namespace="4c7c0a61-1e73-4cd6-8071-e4a1938b15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IMAddres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c0a61-1e73-4cd6-8071-e4a1938b15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FCF2A9-8304-4A36-BB1E-6F04F848229C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c7c0a61-1e73-4cd6-8071-e4a1938b150a"/>
    <ds:schemaRef ds:uri="http://schemas.microsoft.com/sharepoint/v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8C1593D-BF5E-46B9-B125-E576F3B5B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7c0a61-1e73-4cd6-8071-e4a1938b1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462</Words>
  <Application>Microsoft Office PowerPoint</Application>
  <PresentationFormat>Skjermfremvisning (4:3)</PresentationFormat>
  <Paragraphs>69</Paragraphs>
  <Slides>6</Slides>
  <Notes>0</Notes>
  <HiddenSlides>1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Office Theme</vt:lpstr>
      <vt:lpstr>Custom Design</vt:lpstr>
      <vt:lpstr>Nettkurset i samarbeid og medbestemmelse </vt:lpstr>
      <vt:lpstr>Dilemma: Omstillingsprosess i Fikseridirektoratet  </vt:lpstr>
      <vt:lpstr>PowerPoint-presentasjon</vt:lpstr>
      <vt:lpstr>PowerPoint-presentasjon</vt:lpstr>
      <vt:lpstr>Dilemma: Omstillingsprosess i Fikseridirektoratet (Tips til prosessleder) </vt:lpstr>
      <vt:lpstr>PowerPoint-presentasjon</vt:lpstr>
    </vt:vector>
  </TitlesOfParts>
  <Company>NKF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74</cp:revision>
  <dcterms:created xsi:type="dcterms:W3CDTF">2015-10-23T08:09:02Z</dcterms:created>
  <dcterms:modified xsi:type="dcterms:W3CDTF">2016-06-10T08:34:46Z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0x01010008CC4C49B891784389D4BEEA187B7247</vt:lpwstr>
  </property>
</Properties>
</file>