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799" r:id="rId5"/>
  </p:sldMasterIdLst>
  <p:notesMasterIdLst>
    <p:notesMasterId r:id="rId19"/>
  </p:notesMasterIdLst>
  <p:handoutMasterIdLst>
    <p:handoutMasterId r:id="rId20"/>
  </p:handoutMasterIdLst>
  <p:sldIdLst>
    <p:sldId id="309" r:id="rId6"/>
    <p:sldId id="313" r:id="rId7"/>
    <p:sldId id="282" r:id="rId8"/>
    <p:sldId id="288" r:id="rId9"/>
    <p:sldId id="289" r:id="rId10"/>
    <p:sldId id="290" r:id="rId11"/>
    <p:sldId id="304" r:id="rId12"/>
    <p:sldId id="291" r:id="rId13"/>
    <p:sldId id="318" r:id="rId14"/>
    <p:sldId id="292" r:id="rId15"/>
    <p:sldId id="319" r:id="rId16"/>
    <p:sldId id="306" r:id="rId17"/>
    <p:sldId id="293" r:id="rId18"/>
  </p:sldIdLst>
  <p:sldSz cx="12192000" cy="6858000"/>
  <p:notesSz cx="6858000" cy="9144000"/>
  <p:embeddedFontLst>
    <p:embeddedFont>
      <p:font typeface="Georgia" panose="02040502050405020303" pitchFamily="18" charset="0"/>
      <p:regular r:id="rId21"/>
      <p:bold r:id="rId22"/>
      <p:italic r:id="rId23"/>
      <p:boldItalic r:id="rId24"/>
    </p:embeddedFont>
    <p:embeddedFont>
      <p:font typeface="Roboto" panose="02000000000000000000" pitchFamily="2" charset="0"/>
      <p:regular r:id="rId25"/>
      <p:bold r:id="rId26"/>
      <p:italic r:id="rId27"/>
      <p:boldItalic r:id="rId28"/>
    </p:embeddedFont>
    <p:embeddedFont>
      <p:font typeface="Source Sans Pro" panose="020B0503030403020204" pitchFamily="34" charset="0"/>
      <p:regular r:id="rId29"/>
      <p:bold r:id="rId30"/>
      <p:italic r:id="rId31"/>
      <p:boldItalic r:id="rId32"/>
    </p:embeddedFont>
    <p:embeddedFont>
      <p:font typeface="Source Sans Pro Semibold" panose="020B0603030403020204" pitchFamily="34" charset="0"/>
      <p:bold r:id="rId33"/>
      <p:boldItalic r:id="rId34"/>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55"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BE5623-04C1-9894-05F7-C96BFF594E9F}" name="Ragnhild Ninni Aamodt Grønlie" initials="RG" userId="S::ragnhildaamodt.gronlie@dfo.no::fb9df3f8-11a7-459e-8e99-6a76cdbab754" providerId="AD"/>
  <p188:author id="{11158E37-D220-6D57-CB54-26AC318462A8}" name="Sanja Kostovska Skaar" initials="SS" userId="S::sanja.skaar@dfo.no::e58b7517-bf2d-4f0d-b789-efe4fa566b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7F8B"/>
    <a:srgbClr val="0A5959"/>
    <a:srgbClr val="63B6BF"/>
    <a:srgbClr val="0097AB"/>
    <a:srgbClr val="173941"/>
    <a:srgbClr val="012A4C"/>
    <a:srgbClr val="D9D9D9"/>
    <a:srgbClr val="FFFFFF"/>
    <a:srgbClr val="C4246C"/>
    <a:srgbClr val="E0E1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8CCA1D-A4AD-44A8-A3C3-0094254E5A4C}" v="7" dt="2024-06-11T08:52:39.72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1" autoAdjust="0"/>
    <p:restoredTop sz="86425" autoAdjust="0"/>
  </p:normalViewPr>
  <p:slideViewPr>
    <p:cSldViewPr snapToGrid="0">
      <p:cViewPr varScale="1">
        <p:scale>
          <a:sx n="134" d="100"/>
          <a:sy n="134" d="100"/>
        </p:scale>
        <p:origin x="1488" y="114"/>
      </p:cViewPr>
      <p:guideLst>
        <p:guide orient="horz" pos="2455"/>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9" Type="http://schemas.microsoft.com/office/2015/10/relationships/revisionInfo" Target="revisionInfo.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11.06.2024</a:t>
            </a:fld>
            <a:endParaRPr lang="nb-NO"/>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11.06.2024</a:t>
            </a:fld>
            <a:endParaRPr lang="nb-NO"/>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Dette lysarket kan du skjule eller fjerne når du skal bruke denne PPT-en på refleksjonsverkstedet.</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581688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t>Dette lysarket kan du skjule eller fjerne når du skal bruke denne PPT-en på refleksjonsverkstedet.</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73676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i="1"/>
              <a:t>Forslag til manus til den som skal fasilitere verkstedet:</a:t>
            </a:r>
          </a:p>
          <a:p>
            <a:pPr marL="0" indent="0">
              <a:buNone/>
            </a:pPr>
            <a:endParaRPr lang="nb-NO" i="1"/>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kumimoji="0" lang="nb-NO" sz="1200" b="1" i="0" u="none" strike="noStrike" kern="1200" cap="none" spc="0" normalizeH="0" baseline="0" noProof="0">
                <a:ln>
                  <a:noFill/>
                </a:ln>
                <a:solidFill>
                  <a:srgbClr val="FFFFFF"/>
                </a:solidFill>
                <a:effectLst/>
                <a:uLnTx/>
                <a:uFillTx/>
                <a:latin typeface="Arial" panose="020B0604020202020204"/>
                <a:ea typeface="+mn-ea"/>
                <a:cs typeface="+mn-cs"/>
              </a:rPr>
              <a:t>Formålet med å gjennomføre en øvelse i perspektivtaking er å øve på saksbehandlerrollen og myndighetsrollen </a:t>
            </a:r>
            <a:r>
              <a:rPr kumimoji="0" lang="nb-NO" sz="1200" b="0" i="0" u="none" strike="noStrike" kern="1200" cap="none" spc="0" normalizeH="0" baseline="0" noProof="0">
                <a:ln>
                  <a:noFill/>
                </a:ln>
                <a:solidFill>
                  <a:srgbClr val="FFFFFF"/>
                </a:solidFill>
                <a:effectLst/>
                <a:uLnTx/>
                <a:uFillTx/>
                <a:latin typeface="Arial" panose="020B0604020202020204"/>
                <a:ea typeface="+mn-ea"/>
                <a:cs typeface="+mn-cs"/>
              </a:rPr>
              <a:t>for å få mest mulig læringsutbytte av e-læringskurset ved å relatere det faglige innholdet til egen arbeidshverdag. </a:t>
            </a:r>
            <a:endParaRPr lang="nb-NO"/>
          </a:p>
          <a:p>
            <a:pPr marL="0" indent="0">
              <a:buNone/>
            </a:pPr>
            <a:endParaRPr lang="nb-NO"/>
          </a:p>
        </p:txBody>
      </p:sp>
      <p:sp>
        <p:nvSpPr>
          <p:cNvPr id="4" name="Plassholder for dato 3"/>
          <p:cNvSpPr>
            <a:spLocks noGrp="1"/>
          </p:cNvSpPr>
          <p:nvPr>
            <p:ph type="dt" sz="quarter"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3B0E9-98D9-A04D-AF6B-E5FA66EF2D4F}" type="datetime1">
              <a:rPr kumimoji="0" lang="nb-NO" sz="9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11.06.2024</a:t>
            </a:fld>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Plassholder for lysbildenumm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7622FB-343F-3A4F-848E-AB9F407A3C84}" type="slidenum">
              <a:rPr kumimoji="0" lang="nb-NO" sz="9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Plassholder for bunntekst 5"/>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Plassholder for topptekst 6"/>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0581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i="1" dirty="0"/>
              <a:t>Forslag til manus til den som skal </a:t>
            </a:r>
            <a:r>
              <a:rPr lang="nb-NO" i="1" dirty="0" err="1"/>
              <a:t>fasilitere</a:t>
            </a:r>
            <a:r>
              <a:rPr lang="nb-NO" i="1" dirty="0"/>
              <a:t> verkstedet:</a:t>
            </a:r>
          </a:p>
          <a:p>
            <a:pPr marL="0" indent="0">
              <a:buNone/>
            </a:pPr>
            <a:endParaRPr lang="nb-NO" i="1" dirty="0"/>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lang="nb-NO" b="0" dirty="0">
                <a:solidFill>
                  <a:srgbClr val="FF0000"/>
                </a:solidFill>
                <a:highlight>
                  <a:srgbClr val="FFFF00"/>
                </a:highlight>
              </a:rPr>
              <a:t>Forskning på læring viser at når vi jobber aktivt med fagstoff lærer vi best</a:t>
            </a:r>
            <a:r>
              <a:rPr lang="nb-NO" b="1" dirty="0">
                <a:solidFill>
                  <a:srgbClr val="FF0000"/>
                </a:solidFill>
                <a:highlight>
                  <a:srgbClr val="FFFF00"/>
                </a:highlight>
              </a:rPr>
              <a:t>.</a:t>
            </a:r>
            <a:r>
              <a:rPr lang="nb-NO" dirty="0">
                <a:solidFill>
                  <a:srgbClr val="FF0000"/>
                </a:solidFill>
                <a:highlight>
                  <a:srgbClr val="FFFF00"/>
                </a:highlight>
              </a:rPr>
              <a:t> </a:t>
            </a:r>
            <a:r>
              <a:rPr lang="nb-NO" dirty="0"/>
              <a:t>Øvelsen i perspektivtaking skal hjelpe oss til å utvikle dypere forståelse av fagstoffet ved å relatere det faglige innholdet i En sak for Walter til vår egen arbeidshverdag. </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lang="nb-NO" dirty="0"/>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r>
              <a:rPr lang="nb-NO" dirty="0"/>
              <a:t>Vi skal gjennom to aktiviteter i dag som vil hjelpe oss med å se omgivelsene fra andres ståsted, følelser og ønsker. Det er rollespill og refleksjonsarbeid med perspektivtaking.</a:t>
            </a:r>
          </a:p>
          <a:p>
            <a:pPr marL="0" marR="0" lvl="0" indent="0" algn="l" defTabSz="914400" rtl="0" eaLnBrk="1" fontAlgn="auto" latinLnBrk="0" hangingPunct="1">
              <a:lnSpc>
                <a:spcPct val="100000"/>
              </a:lnSpc>
              <a:spcBef>
                <a:spcPts val="600"/>
              </a:spcBef>
              <a:spcAft>
                <a:spcPts val="0"/>
              </a:spcAft>
              <a:buClr>
                <a:srgbClr val="FFFFFF"/>
              </a:buClr>
              <a:buSzTx/>
              <a:buFont typeface="Arial" panose="020B0604020202020204" pitchFamily="34" charset="0"/>
              <a:buNone/>
              <a:tabLst/>
              <a:defRPr/>
            </a:pPr>
            <a:endParaRPr lang="nb-NO" sz="1050" b="1" kern="0" dirty="0">
              <a:solidFill>
                <a:srgbClr val="111111"/>
              </a:solidFill>
              <a:effectLst/>
              <a:latin typeface="Roboto" panose="02000000000000000000" pitchFamily="2" charset="0"/>
              <a:ea typeface="Times New Roman" panose="02020603050405020304" pitchFamily="18" charset="0"/>
              <a:cs typeface="Times New Roman" panose="02020603050405020304" pitchFamily="18" charset="0"/>
            </a:endParaRP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4</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733103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b="1" dirty="0"/>
              <a:t>Tidsbruk: </a:t>
            </a:r>
            <a:r>
              <a:rPr lang="nb-NO" sz="1200" dirty="0"/>
              <a:t>1 time (innledningen + plan for øvelsen)</a:t>
            </a:r>
          </a:p>
          <a:p>
            <a:pPr marL="0" indent="0">
              <a:buNone/>
            </a:pPr>
            <a:r>
              <a:rPr lang="nb-NO" sz="1200" b="1" dirty="0"/>
              <a:t>Plan for øvelsen:</a:t>
            </a:r>
          </a:p>
          <a:p>
            <a:pPr marL="457200" indent="-457200">
              <a:buAutoNum type="arabicPeriod"/>
            </a:pPr>
            <a:r>
              <a:rPr lang="nb-NO" sz="1200" dirty="0"/>
              <a:t>Se film om hvorfor perspektivtaking gir et godt læringsutbytte  (2 min)</a:t>
            </a:r>
          </a:p>
          <a:p>
            <a:pPr marL="457200" indent="-457200">
              <a:buAutoNum type="arabicPeriod"/>
            </a:pPr>
            <a:r>
              <a:rPr lang="nb-NO" sz="1200" dirty="0"/>
              <a:t>Presenter problemstillingen for øvelsen (2 min)</a:t>
            </a:r>
          </a:p>
          <a:p>
            <a:pPr marL="457200" indent="-457200">
              <a:buAutoNum type="arabicPeriod"/>
            </a:pPr>
            <a:r>
              <a:rPr lang="nb-NO" sz="1200" dirty="0"/>
              <a:t>Øvelse i perspektivtaking to og to (5 + 5 min)</a:t>
            </a:r>
          </a:p>
          <a:p>
            <a:pPr marL="457200" indent="-457200">
              <a:buAutoNum type="arabicPeriod"/>
            </a:pPr>
            <a:r>
              <a:rPr lang="nb-NO" sz="1200" dirty="0"/>
              <a:t>Refleksjonsarbeid to og to med tilbakemeldinger på rollespillet (5 min)</a:t>
            </a:r>
          </a:p>
          <a:p>
            <a:pPr marL="457200" indent="-457200">
              <a:buAutoNum type="arabicPeriod"/>
            </a:pPr>
            <a:r>
              <a:rPr lang="nb-NO" sz="1200" dirty="0"/>
              <a:t>Refleksjon i plenum (15 min)</a:t>
            </a:r>
          </a:p>
          <a:p>
            <a:pPr marL="457200" indent="-457200">
              <a:buAutoNum type="arabicPeriod"/>
            </a:pPr>
            <a:r>
              <a:rPr lang="nb-NO" sz="1200" dirty="0"/>
              <a:t>Identifiser forbedringsområder, utviklingsmål og hvordan følge opp over tid (15 min)</a:t>
            </a:r>
          </a:p>
          <a:p>
            <a:pPr marL="457200" indent="-457200">
              <a:buAutoNum type="arabicPeriod"/>
            </a:pPr>
            <a:r>
              <a:rPr lang="nb-NO" sz="1200" dirty="0"/>
              <a:t>Evaluer øvelsen (6 min)</a:t>
            </a:r>
            <a:endParaRPr lang="nb-NO" dirty="0"/>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5</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4006150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i="0" dirty="0"/>
              <a:t>For å spille av filmen, trenger du internettilgang. Sjekk at lyden på høyttalerne er på.  </a:t>
            </a:r>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6</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361117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800"/>
              <a:t>Presenter problemstilling og del gruppene i to og to (2 min). Lag gjerne en problemstilling for øvelsen som er mer relevant for dere. </a:t>
            </a:r>
          </a:p>
          <a:p>
            <a:pPr marL="0" indent="0">
              <a:buNone/>
            </a:pPr>
            <a:endParaRPr lang="nb-NO" sz="1800"/>
          </a:p>
          <a:p>
            <a:pPr marL="457200" indent="-457200">
              <a:buAutoNum type="arabicPeriod"/>
            </a:pPr>
            <a:endParaRPr lang="nb-NO" sz="1800"/>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7</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629590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b="1"/>
              <a:t>Presenter plan for øvelsen: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nb-NO" sz="1800"/>
              <a:t>Øvelse i perspektivtaking to og to (</a:t>
            </a:r>
            <a:r>
              <a:rPr lang="nb-NO" sz="1800" kern="100">
                <a:effectLst/>
                <a:latin typeface="Calibri" panose="020F0502020204030204" pitchFamily="34" charset="0"/>
                <a:ea typeface="Calibri" panose="020F0502020204030204" pitchFamily="34" charset="0"/>
                <a:cs typeface="Times New Roman" panose="02020603050405020304" pitchFamily="18" charset="0"/>
              </a:rPr>
              <a:t>10 minutter til sammen på rollespillet, der man bytter rolle etter 5 min.</a:t>
            </a:r>
            <a:r>
              <a:rPr lang="nb-NO" sz="1800"/>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nb-NO" sz="1800"/>
              <a:t>Refleksjonsarbeid to og to med tilbakemeldinger på rollespillet (5 min)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nb-NO" sz="1800"/>
              <a:t>Refleksjon i plenum (15 min)</a:t>
            </a:r>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8</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052510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800" i="1" dirty="0"/>
              <a:t>Forslag til manus til den som leder øvelsen: </a:t>
            </a:r>
          </a:p>
          <a:p>
            <a:pPr marL="0" indent="0">
              <a:buNone/>
            </a:pPr>
            <a:endParaRPr lang="nb-NO"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Som vi hørte i filmen er rollespill en god måte å praktisere perspektivtaking på. Rollespill innebærer å spille ulike roller i en gitt situasjon eller scenario. Formålet er å se situasjon fra andres synsvinkler, for å få større forståelse for ulike perspektiver og utfordre egne antakelser.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Etter rollespillet, er det satt av tid til refleksjonsarbeid i de samme gruppene. Da er det lurt å stille spørsmål som utfordrer til å reflektere over hva som er sagt og om man har fått nye perspektiver og innsikt. Vi bruker 5 min på dette.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I plenum diskuterer vi åpent om: “Hva ville du gjort i den situasjonen?” eller “Hvordan tror du den andre personen oppfattet din adferd?” Vi har satt av 15 min til å dele i plenum.</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9</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142570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i="0"/>
              <a:t>Sett av 15 min til å finne forbedringsområder; 5 min til individuelt arbeid og 10 min i plenum. Forklar hvordan denne økten skal foregå – Skal de notere på lysark 10 som du har skrevet ut, eller notere på noe annet? Eller skal de bare tenke? De siste 5 min brukes på å bli enige om/stemme over hva gruppen/enheten skal bli bedre på og hvordan.</a:t>
            </a:r>
          </a:p>
          <a:p>
            <a:pPr marL="0" indent="0">
              <a:buNone/>
            </a:pPr>
            <a:endParaRPr lang="nb-NO" sz="1800" i="0"/>
          </a:p>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10</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956960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dirty="0"/>
              <a:t>Dette lysarket kan hver medarbeider få utdelt for å skrive ned hva hen selv skal bli bedre på og forslag til hva gruppen/enheten sammen skal bli bedre på.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i="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dirty="0"/>
              <a:t>Forslag til hva gruppen/enheten kan bli bedre på leses opp av hver enkelt medarbeider i plenum. Bruk neste lysark til å notere, slik at alle kan se forslagene. Deretter bør gruppen stemme over/bli enige om hva de skal jobbe med og hvordan.</a:t>
            </a:r>
          </a:p>
          <a:p>
            <a:pPr marL="0" indent="0">
              <a:buNone/>
            </a:pPr>
            <a:endParaRPr lang="nb-NO" dirty="0"/>
          </a:p>
        </p:txBody>
      </p:sp>
    </p:spTree>
    <p:extLst>
      <p:ext uri="{BB962C8B-B14F-4D97-AF65-F5344CB8AC3E}">
        <p14:creationId xmlns:p14="http://schemas.microsoft.com/office/powerpoint/2010/main" val="4076397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i="0" dirty="0"/>
              <a:t>Få forslagene til hva enheten kan bli bedre på ned på dette lysarket. Deretter bør gruppen stemme over/bli enige om hva de som gruppe skal jobbe med. Sett opp noen forslag til hvordan komme i mål med det som er blitt foreslått. Det som kommer opp bør det legges en gjennomføringsplan for. </a:t>
            </a:r>
          </a:p>
          <a:p>
            <a:pPr marL="0" indent="0">
              <a:buNone/>
            </a:pPr>
            <a:endParaRPr lang="nb-NO" dirty="0"/>
          </a:p>
        </p:txBody>
      </p:sp>
    </p:spTree>
    <p:extLst>
      <p:ext uri="{BB962C8B-B14F-4D97-AF65-F5344CB8AC3E}">
        <p14:creationId xmlns:p14="http://schemas.microsoft.com/office/powerpoint/2010/main" val="848400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Lag en </a:t>
            </a:r>
            <a:r>
              <a:rPr lang="nb-NO" dirty="0" err="1"/>
              <a:t>Menti</a:t>
            </a:r>
            <a:r>
              <a:rPr lang="nb-NO" dirty="0"/>
              <a:t> med spørsmål til evalueringen. Her er noen forslag::</a:t>
            </a:r>
          </a:p>
          <a:p>
            <a:pPr marL="0" indent="0">
              <a:buNone/>
            </a:pPr>
            <a:endParaRPr lang="nb-NO" dirty="0"/>
          </a:p>
          <a:p>
            <a:pPr marL="342900" lvl="0" indent="-342900">
              <a:lnSpc>
                <a:spcPct val="107000"/>
              </a:lnSpc>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likte du tiltaket?</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følte du at tiltaket var lærerikt?</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opplever du at tiltaket påvirker måten du jobber på?</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var tiltaket motiverende for deg?</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var tiltaket relevant for deg?</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opplevde du trygghet i gruppen?</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nb-NO" dirty="0"/>
            </a:br>
            <a:r>
              <a:rPr lang="nb-NO" dirty="0"/>
              <a:t>Du kan for eks. legge inn en vurderingsskala fra 1-5 der 1 er «Ikke i det hele tatt», 2 er «I liten grad», 3 er «Verken eller», 4 er «I noen grad» og 5 er «I stor grad».</a:t>
            </a:r>
          </a:p>
          <a:p>
            <a:pPr marL="0" indent="0">
              <a:buNone/>
            </a:pPr>
            <a:endParaRPr lang="nb-NO" dirty="0"/>
          </a:p>
          <a:p>
            <a:pPr marL="0" indent="0">
              <a:buNone/>
            </a:pPr>
            <a:r>
              <a:rPr lang="nb-NO" dirty="0"/>
              <a:t>Hvis du går for en evaluering i plenum, kan du enten lage noen enkle spørsmål selv, eller bruke forslagene over, og vise dem på skjermen.</a:t>
            </a:r>
          </a:p>
          <a:p>
            <a:pPr marL="228600" indent="-228600">
              <a:buAutoNum type="arabicPeriod"/>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11.06.2024</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4204256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72704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422799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385397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2564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288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14567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1618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26169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00449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59300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666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47616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33384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82352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63167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11.06.2024</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11.06.2024</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11.06.2024</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48FC39-D484-C3BF-FD7F-B21063E22E11}"/>
              </a:ext>
            </a:extLst>
          </p:cNvPr>
          <p:cNvSpPr>
            <a:spLocks noGrp="1"/>
          </p:cNvSpPr>
          <p:nvPr>
            <p:ph type="ctrTitle"/>
          </p:nvPr>
        </p:nvSpPr>
        <p:spPr>
          <a:xfrm>
            <a:off x="1524000" y="1122363"/>
            <a:ext cx="9144000" cy="2387600"/>
          </a:xfrm>
        </p:spPr>
        <p:txBody>
          <a:bodyPr anchor="b"/>
          <a:lstStyle>
            <a:lvl1pPr algn="ctr">
              <a:defRPr sz="6000"/>
            </a:lvl1pPr>
          </a:lstStyle>
          <a:p>
            <a:endParaRPr lang="nb-NO"/>
          </a:p>
        </p:txBody>
      </p:sp>
      <p:sp>
        <p:nvSpPr>
          <p:cNvPr id="3" name="Undertittel 2">
            <a:extLst>
              <a:ext uri="{FF2B5EF4-FFF2-40B4-BE49-F238E27FC236}">
                <a16:creationId xmlns:a16="http://schemas.microsoft.com/office/drawing/2014/main" id="{448AF19B-C406-04F3-3CD9-BFB3A3F77C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nb-NO"/>
          </a:p>
        </p:txBody>
      </p:sp>
    </p:spTree>
    <p:extLst>
      <p:ext uri="{BB962C8B-B14F-4D97-AF65-F5344CB8AC3E}">
        <p14:creationId xmlns:p14="http://schemas.microsoft.com/office/powerpoint/2010/main" val="12687901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64D490-7FEA-2689-1C32-597789E8B5E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56C75A-4D6D-5EDF-B342-21577BCF680F}"/>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519454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A9071D-2CB0-8B99-7E72-A040A5385A1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442722A-D8DB-95E2-7931-45228A5CAD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354562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94C4E6-4036-DA56-87D7-1973C7D20A5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4758C53-EB2B-4836-89F6-21DDA58C116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F365817-BD2D-9704-A0C3-1652C3A0FE6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89530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FE1FC6-EBF8-9A2A-5D7B-1049C5B229F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B5FDEDE-7A0E-C7D3-85D4-28FFABE54A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1AD7603-F63D-FFCD-DCB2-F27BD2B1BAA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164238C-D8AA-FD8F-F206-16A6EA229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8F3690C-31D3-FEB5-41C1-63D35E26AEB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095395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79B700-8E9D-C371-9FA5-7259F1D30BE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2F517BE8-BECE-F8CF-4391-50BC45B4BC51}"/>
              </a:ext>
            </a:extLst>
          </p:cNvPr>
          <p:cNvSpPr>
            <a:spLocks noGrp="1"/>
          </p:cNvSpPr>
          <p:nvPr>
            <p:ph type="dt" sz="half" idx="10"/>
          </p:nvPr>
        </p:nvSpPr>
        <p:spPr>
          <a:xfrm>
            <a:off x="838200" y="6356350"/>
            <a:ext cx="2743200" cy="365125"/>
          </a:xfrm>
          <a:prstGeom prst="rect">
            <a:avLst/>
          </a:prstGeom>
        </p:spPr>
        <p:txBody>
          <a:bodyPr/>
          <a:lstStyle/>
          <a:p>
            <a:endParaRPr lang="nb-NO"/>
          </a:p>
        </p:txBody>
      </p:sp>
      <p:sp>
        <p:nvSpPr>
          <p:cNvPr id="4" name="Plassholder for bunntekst 3">
            <a:extLst>
              <a:ext uri="{FF2B5EF4-FFF2-40B4-BE49-F238E27FC236}">
                <a16:creationId xmlns:a16="http://schemas.microsoft.com/office/drawing/2014/main" id="{7E611315-1505-05C7-1A1F-54F027BF27D1}"/>
              </a:ext>
            </a:extLst>
          </p:cNvPr>
          <p:cNvSpPr>
            <a:spLocks noGrp="1"/>
          </p:cNvSpPr>
          <p:nvPr>
            <p:ph type="ftr" sz="quarter" idx="11"/>
          </p:nvPr>
        </p:nvSpPr>
        <p:spPr>
          <a:xfrm>
            <a:off x="4038600" y="6356350"/>
            <a:ext cx="4114800" cy="365125"/>
          </a:xfrm>
          <a:prstGeom prst="rect">
            <a:avLst/>
          </a:prstGeom>
        </p:spPr>
        <p:txBody>
          <a:bodyPr/>
          <a:lstStyle/>
          <a:p>
            <a:endParaRPr lang="nb-NO"/>
          </a:p>
        </p:txBody>
      </p:sp>
      <p:sp>
        <p:nvSpPr>
          <p:cNvPr id="5" name="Plassholder for lysbildenummer 4">
            <a:extLst>
              <a:ext uri="{FF2B5EF4-FFF2-40B4-BE49-F238E27FC236}">
                <a16:creationId xmlns:a16="http://schemas.microsoft.com/office/drawing/2014/main" id="{34150E04-038B-BA39-A24C-C7B01ADC3711}"/>
              </a:ext>
            </a:extLst>
          </p:cNvPr>
          <p:cNvSpPr>
            <a:spLocks noGrp="1"/>
          </p:cNvSpPr>
          <p:nvPr>
            <p:ph type="sldNum" sz="quarter" idx="12"/>
          </p:nvPr>
        </p:nvSpPr>
        <p:spPr>
          <a:xfrm>
            <a:off x="8610600" y="6356350"/>
            <a:ext cx="2743200" cy="365125"/>
          </a:xfrm>
          <a:prstGeom prst="rect">
            <a:avLst/>
          </a:prstGeom>
        </p:spPr>
        <p:txBody>
          <a:bodyPr/>
          <a:lstStyle/>
          <a:p>
            <a:fld id="{FA4867E5-B1EC-C04C-A86B-C97E65B8D93F}" type="slidenum">
              <a:rPr lang="nb-NO" smtClean="0"/>
              <a:t>‹#›</a:t>
            </a:fld>
            <a:endParaRPr lang="nb-NO"/>
          </a:p>
        </p:txBody>
      </p:sp>
    </p:spTree>
    <p:extLst>
      <p:ext uri="{BB962C8B-B14F-4D97-AF65-F5344CB8AC3E}">
        <p14:creationId xmlns:p14="http://schemas.microsoft.com/office/powerpoint/2010/main" val="25436010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FBBF72-389F-1553-1854-1F42CE8C65C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630CEBE-0135-FFD9-00C5-DC89F09995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49DDA2A-CF28-0B3E-74CE-0FC7AEEA12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0627227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D1D977-BFE9-D5FD-F956-0EB78F1D1EC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BDD16EA-6499-7FB2-20DC-F9F2E852B5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BE30149-35A7-33D3-1A7E-123F6DE62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16682023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image" Target="../media/image39.png"/><Relationship Id="rId4" Type="http://schemas.openxmlformats.org/officeDocument/2006/relationships/slideLayout" Target="../slideLayouts/slideLayout6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11.06.2024</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3"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4"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96" r:id="rId2"/>
    <p:sldLayoutId id="2147483727" r:id="rId3"/>
    <p:sldLayoutId id="2147483729" r:id="rId4"/>
    <p:sldLayoutId id="2147483730" r:id="rId5"/>
    <p:sldLayoutId id="2147483728" r:id="rId6"/>
    <p:sldLayoutId id="2147483731" r:id="rId7"/>
    <p:sldLayoutId id="2147483732" r:id="rId8"/>
    <p:sldLayoutId id="2147483743" r:id="rId9"/>
    <p:sldLayoutId id="2147483726" r:id="rId10"/>
    <p:sldLayoutId id="2147483774" r:id="rId11"/>
    <p:sldLayoutId id="2147483775" r:id="rId12"/>
    <p:sldLayoutId id="2147483776" r:id="rId13"/>
    <p:sldLayoutId id="2147483755" r:id="rId14"/>
    <p:sldLayoutId id="2147483770" r:id="rId15"/>
    <p:sldLayoutId id="2147483771" r:id="rId16"/>
    <p:sldLayoutId id="2147483780" r:id="rId17"/>
    <p:sldLayoutId id="2147483781" r:id="rId18"/>
    <p:sldLayoutId id="2147483782" r:id="rId19"/>
    <p:sldLayoutId id="2147483777" r:id="rId20"/>
    <p:sldLayoutId id="2147483778" r:id="rId21"/>
    <p:sldLayoutId id="2147483779" r:id="rId22"/>
    <p:sldLayoutId id="2147483703" r:id="rId23"/>
    <p:sldLayoutId id="2147483749" r:id="rId24"/>
    <p:sldLayoutId id="2147483704" r:id="rId25"/>
    <p:sldLayoutId id="2147483750" r:id="rId26"/>
    <p:sldLayoutId id="2147483705" r:id="rId27"/>
    <p:sldLayoutId id="2147483751" r:id="rId28"/>
    <p:sldLayoutId id="2147483707" r:id="rId29"/>
    <p:sldLayoutId id="2147483797" r:id="rId30"/>
    <p:sldLayoutId id="2147483798"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33" r:id="rId44"/>
    <p:sldLayoutId id="2147483747" r:id="rId45"/>
    <p:sldLayoutId id="2147483748" r:id="rId46"/>
    <p:sldLayoutId id="2147483783" r:id="rId47"/>
    <p:sldLayoutId id="2147483765" r:id="rId48"/>
    <p:sldLayoutId id="2147483764" r:id="rId49"/>
    <p:sldLayoutId id="2147483725" r:id="rId50"/>
    <p:sldLayoutId id="2147483746" r:id="rId51"/>
    <p:sldLayoutId id="2147483766" r:id="rId52"/>
    <p:sldLayoutId id="2147483767" r:id="rId53"/>
    <p:sldLayoutId id="2147483772" r:id="rId54"/>
    <p:sldLayoutId id="2147483773" r:id="rId55"/>
    <p:sldLayoutId id="2147483719" r:id="rId56"/>
    <p:sldLayoutId id="2147483744" r:id="rId57"/>
    <p:sldLayoutId id="2147483745" r:id="rId58"/>
    <p:sldLayoutId id="2147483768" r:id="rId59"/>
    <p:sldLayoutId id="2147483769" r:id="rId60"/>
    <p:sldLayoutId id="2147483660"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38" userDrawn="1">
          <p15:clr>
            <a:srgbClr val="F26B43"/>
          </p15:clr>
        </p15:guide>
        <p15:guide id="3" pos="7331" userDrawn="1">
          <p15:clr>
            <a:srgbClr val="F26B43"/>
          </p15:clr>
        </p15:guide>
        <p15:guide id="5" orient="horz" pos="3748" userDrawn="1">
          <p15:clr>
            <a:srgbClr val="F26B43"/>
          </p15:clr>
        </p15:guide>
        <p15:guide id="6" orient="horz" pos="1082" userDrawn="1">
          <p15:clr>
            <a:srgbClr val="F26B43"/>
          </p15:clr>
        </p15:guide>
        <p15:guide id="7" orient="horz" pos="720" userDrawn="1">
          <p15:clr>
            <a:srgbClr val="F26B43"/>
          </p15:clr>
        </p15:guide>
        <p15:guide id="8" orient="horz" pos="4135" userDrawn="1">
          <p15:clr>
            <a:srgbClr val="F26B43"/>
          </p15:clr>
        </p15:guide>
        <p15:guide id="9" pos="4951" userDrawn="1">
          <p15:clr>
            <a:srgbClr val="F26B43"/>
          </p15:clr>
        </p15:guide>
        <p15:guide id="10" pos="4725" userDrawn="1">
          <p15:clr>
            <a:srgbClr val="F26B43"/>
          </p15:clr>
        </p15:guide>
        <p15:guide id="11" pos="3829" userDrawn="1">
          <p15:clr>
            <a:srgbClr val="F26B43"/>
          </p15:clr>
        </p15:guide>
        <p15:guide id="12" pos="3740" userDrawn="1">
          <p15:clr>
            <a:srgbClr val="F26B43"/>
          </p15:clr>
        </p15:guide>
        <p15:guide id="13" pos="39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70AC2C1-164F-711D-A5DD-4BBE9BDC0C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75A8C9D-A34D-E2F4-10D0-86DDDB0B3B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5" name="Bilde 4">
            <a:extLst>
              <a:ext uri="{FF2B5EF4-FFF2-40B4-BE49-F238E27FC236}">
                <a16:creationId xmlns:a16="http://schemas.microsoft.com/office/drawing/2014/main" id="{9BC4EA00-F355-6090-2931-464A8679C285}"/>
              </a:ext>
            </a:extLst>
          </p:cNvPr>
          <p:cNvPicPr>
            <a:picLocks noChangeAspect="1"/>
          </p:cNvPicPr>
          <p:nvPr userDrawn="1"/>
        </p:nvPicPr>
        <p:blipFill>
          <a:blip r:embed="rId10"/>
          <a:stretch>
            <a:fillRect/>
          </a:stretch>
        </p:blipFill>
        <p:spPr>
          <a:xfrm>
            <a:off x="10904080" y="354229"/>
            <a:ext cx="899441" cy="247292"/>
          </a:xfrm>
          <a:prstGeom prst="rect">
            <a:avLst/>
          </a:prstGeom>
        </p:spPr>
      </p:pic>
    </p:spTree>
    <p:extLst>
      <p:ext uri="{BB962C8B-B14F-4D97-AF65-F5344CB8AC3E}">
        <p14:creationId xmlns:p14="http://schemas.microsoft.com/office/powerpoint/2010/main" val="1833318965"/>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Lst>
  <p:hf sldNum="0" hdr="0" ftr="0" dt="0"/>
  <p:txStyles>
    <p:titleStyle>
      <a:lvl1pPr algn="l" defTabSz="914400" rtl="0" eaLnBrk="1" latinLnBrk="0" hangingPunct="1">
        <a:lnSpc>
          <a:spcPct val="90000"/>
        </a:lnSpc>
        <a:spcBef>
          <a:spcPct val="0"/>
        </a:spcBef>
        <a:buNone/>
        <a:defRPr sz="4400" b="0" i="0" kern="1200">
          <a:solidFill>
            <a:srgbClr val="012A4C"/>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2A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2A4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2A4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2A4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2A4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2.svg"/></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5.svg"/></Relationships>
</file>

<file path=ppt/slides/_rels/slide5.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5.xml"/><Relationship Id="rId16" Type="http://schemas.openxmlformats.org/officeDocument/2006/relationships/image" Target="../media/image59.svg"/><Relationship Id="rId1" Type="http://schemas.openxmlformats.org/officeDocument/2006/relationships/slideLayout" Target="../slideLayouts/slideLayout15.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hyperlink" Target="https://vimeo.com/user123677783/review/955791417/27c55282f7" TargetMode="External"/><Relationship Id="rId4" Type="http://schemas.openxmlformats.org/officeDocument/2006/relationships/image" Target="../media/image47.sv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49.svg"/></Relationships>
</file>

<file path=ppt/slides/_rels/slide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5.svg"/></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9.sv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51.sv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65.xml"/><Relationship Id="rId5" Type="http://schemas.openxmlformats.org/officeDocument/2006/relationships/image" Target="../media/image62.png"/><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5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FBBAAD-D172-A11F-F595-BF8AA5B7F3C9}"/>
              </a:ext>
            </a:extLst>
          </p:cNvPr>
          <p:cNvSpPr>
            <a:spLocks noGrp="1"/>
          </p:cNvSpPr>
          <p:nvPr>
            <p:ph type="title"/>
          </p:nvPr>
        </p:nvSpPr>
        <p:spPr>
          <a:xfrm>
            <a:off x="2570179" y="2727325"/>
            <a:ext cx="7051643" cy="701675"/>
          </a:xfrm>
        </p:spPr>
        <p:txBody>
          <a:bodyPr/>
          <a:lstStyle/>
          <a:p>
            <a:pPr algn="ctr"/>
            <a:r>
              <a:rPr lang="nb-NO" dirty="0">
                <a:latin typeface="Source Sans Pro Semibold" panose="020B0603030403020204" pitchFamily="34" charset="0"/>
              </a:rPr>
              <a:t>Støttemateriell for deg som skal </a:t>
            </a:r>
            <a:r>
              <a:rPr lang="nb-NO" dirty="0" err="1">
                <a:latin typeface="Source Sans Pro Semibold" panose="020B0603030403020204" pitchFamily="34" charset="0"/>
              </a:rPr>
              <a:t>fasilitere</a:t>
            </a:r>
            <a:r>
              <a:rPr lang="nb-NO" dirty="0">
                <a:latin typeface="Source Sans Pro Semibold" panose="020B0603030403020204" pitchFamily="34" charset="0"/>
              </a:rPr>
              <a:t> øvelse i perspektivtaking</a:t>
            </a:r>
            <a:br>
              <a:rPr lang="nb-NO" dirty="0">
                <a:latin typeface="Source Sans Pro Semibold" panose="020B0603030403020204" pitchFamily="34" charset="0"/>
              </a:rPr>
            </a:br>
            <a:endParaRPr lang="nb-NO" dirty="0">
              <a:latin typeface="Source Sans Pro Semibold" panose="020B0603030403020204" pitchFamily="34" charset="0"/>
            </a:endParaRPr>
          </a:p>
        </p:txBody>
      </p:sp>
      <p:sp>
        <p:nvSpPr>
          <p:cNvPr id="4" name="Rektangel 3" descr="En boks med hvit farge for å illustrere at hvite lysbilder er for den som skal fasilitere refleksjonsverkstedet&#10;">
            <a:extLst>
              <a:ext uri="{FF2B5EF4-FFF2-40B4-BE49-F238E27FC236}">
                <a16:creationId xmlns:a16="http://schemas.microsoft.com/office/drawing/2014/main" id="{2F2CB4D3-DC21-CC06-CCC2-F8C92643A4CA}"/>
              </a:ext>
            </a:extLst>
          </p:cNvPr>
          <p:cNvSpPr/>
          <p:nvPr/>
        </p:nvSpPr>
        <p:spPr>
          <a:xfrm>
            <a:off x="2782469" y="4047564"/>
            <a:ext cx="841952" cy="764325"/>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5" name="Tittel 1">
            <a:extLst>
              <a:ext uri="{FF2B5EF4-FFF2-40B4-BE49-F238E27FC236}">
                <a16:creationId xmlns:a16="http://schemas.microsoft.com/office/drawing/2014/main" id="{A9581E4A-0084-B467-4D05-790190C915C5}"/>
              </a:ext>
            </a:extLst>
          </p:cNvPr>
          <p:cNvSpPr txBox="1">
            <a:spLocks/>
          </p:cNvSpPr>
          <p:nvPr/>
        </p:nvSpPr>
        <p:spPr>
          <a:xfrm>
            <a:off x="3990463" y="4393348"/>
            <a:ext cx="7358855" cy="24747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1200" b="0" dirty="0">
                <a:latin typeface="Source Sans Pro Semibold" panose="020B0603030403020204" pitchFamily="34" charset="0"/>
              </a:rPr>
              <a:t>Informasjon til deg som skal </a:t>
            </a:r>
            <a:r>
              <a:rPr lang="nb-NO" sz="1200" b="0" dirty="0" err="1">
                <a:latin typeface="Source Sans Pro Semibold" panose="020B0603030403020204" pitchFamily="34" charset="0"/>
              </a:rPr>
              <a:t>fasilitere</a:t>
            </a:r>
            <a:r>
              <a:rPr lang="nb-NO" sz="1200" b="0" dirty="0">
                <a:latin typeface="Source Sans Pro Semibold" panose="020B0603030403020204" pitchFamily="34" charset="0"/>
              </a:rPr>
              <a:t> øvelsen</a:t>
            </a:r>
          </a:p>
        </p:txBody>
      </p:sp>
      <p:pic>
        <p:nvPicPr>
          <p:cNvPr id="3" name="Bilde 2" descr="En boks med grønnblå farge for å illustrere at grønnblå lysbilder er selve  refleksjonsverkstedet&#10;">
            <a:extLst>
              <a:ext uri="{FF2B5EF4-FFF2-40B4-BE49-F238E27FC236}">
                <a16:creationId xmlns:a16="http://schemas.microsoft.com/office/drawing/2014/main" id="{2EAA9860-FB09-B47C-D193-0D7253039FE2}"/>
              </a:ext>
            </a:extLst>
          </p:cNvPr>
          <p:cNvPicPr>
            <a:picLocks noChangeAspect="1"/>
          </p:cNvPicPr>
          <p:nvPr/>
        </p:nvPicPr>
        <p:blipFill>
          <a:blip r:embed="rId3"/>
          <a:stretch>
            <a:fillRect/>
          </a:stretch>
        </p:blipFill>
        <p:spPr>
          <a:xfrm>
            <a:off x="2782469" y="4968687"/>
            <a:ext cx="841952" cy="764325"/>
          </a:xfrm>
          <a:prstGeom prst="rect">
            <a:avLst/>
          </a:prstGeom>
        </p:spPr>
      </p:pic>
      <p:sp>
        <p:nvSpPr>
          <p:cNvPr id="6" name="Tittel 1">
            <a:extLst>
              <a:ext uri="{FF2B5EF4-FFF2-40B4-BE49-F238E27FC236}">
                <a16:creationId xmlns:a16="http://schemas.microsoft.com/office/drawing/2014/main" id="{B69F6B6C-D6B4-0FE7-A16F-5701EDDDF990}"/>
              </a:ext>
            </a:extLst>
          </p:cNvPr>
          <p:cNvSpPr txBox="1">
            <a:spLocks/>
          </p:cNvSpPr>
          <p:nvPr/>
        </p:nvSpPr>
        <p:spPr>
          <a:xfrm>
            <a:off x="3990463" y="5285336"/>
            <a:ext cx="7358855" cy="10804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1200" b="0" dirty="0">
                <a:latin typeface="Source Sans Pro Semibold" panose="020B0603030403020204" pitchFamily="34" charset="0"/>
              </a:rPr>
              <a:t>Lysark til øvelsen</a:t>
            </a:r>
            <a:br>
              <a:rPr lang="nb-NO" sz="1200" b="0" dirty="0"/>
            </a:br>
            <a:br>
              <a:rPr lang="nb-NO" sz="1200" b="0" dirty="0"/>
            </a:br>
            <a:endParaRPr lang="nb-NO" sz="1200" b="0" dirty="0"/>
          </a:p>
        </p:txBody>
      </p:sp>
    </p:spTree>
    <p:extLst>
      <p:ext uri="{BB962C8B-B14F-4D97-AF65-F5344CB8AC3E}">
        <p14:creationId xmlns:p14="http://schemas.microsoft.com/office/powerpoint/2010/main" val="341267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D2F15-4F79-95B8-4C08-00EBCA309264}"/>
              </a:ext>
            </a:extLst>
          </p:cNvPr>
          <p:cNvSpPr>
            <a:spLocks noGrp="1"/>
          </p:cNvSpPr>
          <p:nvPr>
            <p:ph type="title"/>
          </p:nvPr>
        </p:nvSpPr>
        <p:spPr/>
        <p:txBody>
          <a:bodyPr/>
          <a:lstStyle/>
          <a:p>
            <a:r>
              <a:rPr lang="nb-NO" dirty="0">
                <a:latin typeface="Source Sans Pro Semibold" panose="020B0603030403020204" pitchFamily="34" charset="0"/>
              </a:rPr>
              <a:t>Tips og råd til deg som </a:t>
            </a:r>
            <a:r>
              <a:rPr lang="nb-NO" dirty="0" err="1">
                <a:latin typeface="Source Sans Pro Semibold" panose="020B0603030403020204" pitchFamily="34" charset="0"/>
              </a:rPr>
              <a:t>fasilitator</a:t>
            </a:r>
            <a:endParaRPr lang="nb-NO" dirty="0">
              <a:latin typeface="Source Sans Pro Semibold" panose="020B0603030403020204" pitchFamily="34" charset="0"/>
            </a:endParaRPr>
          </a:p>
        </p:txBody>
      </p:sp>
      <p:sp>
        <p:nvSpPr>
          <p:cNvPr id="3" name="Plassholder for innhold 2">
            <a:extLst>
              <a:ext uri="{FF2B5EF4-FFF2-40B4-BE49-F238E27FC236}">
                <a16:creationId xmlns:a16="http://schemas.microsoft.com/office/drawing/2014/main" id="{83EA917C-6E9F-1376-9F78-2E5DD2835CE4}"/>
              </a:ext>
            </a:extLst>
          </p:cNvPr>
          <p:cNvSpPr>
            <a:spLocks noGrp="1"/>
          </p:cNvSpPr>
          <p:nvPr>
            <p:ph sz="quarter" idx="13"/>
          </p:nvPr>
        </p:nvSpPr>
        <p:spPr>
          <a:xfrm>
            <a:off x="1248697" y="1143000"/>
            <a:ext cx="10608507" cy="876668"/>
          </a:xfrm>
        </p:spPr>
        <p:txBody>
          <a:bodyPr/>
          <a:lstStyle/>
          <a:p>
            <a:pPr marL="0" indent="0">
              <a:buNone/>
            </a:pPr>
            <a:r>
              <a:rPr lang="nb-NO" sz="1800" b="1" dirty="0">
                <a:latin typeface="Source Sans Pro" panose="020B0503030403020204" pitchFamily="34" charset="0"/>
              </a:rPr>
              <a:t>Tidsbruk: </a:t>
            </a:r>
            <a:r>
              <a:rPr lang="nb-NO" sz="1800" dirty="0">
                <a:latin typeface="Source Sans Pro" panose="020B0503030403020204" pitchFamily="34" charset="0"/>
              </a:rPr>
              <a:t>Vi anbefaler å bruke minst 1 time på denne øvelsen. Se lysark 5 for mer detaljert forslag til tidsplanlegging av de ulike aktivitetene.</a:t>
            </a:r>
          </a:p>
        </p:txBody>
      </p:sp>
      <p:sp>
        <p:nvSpPr>
          <p:cNvPr id="4" name="Plassholder for innhold 2">
            <a:extLst>
              <a:ext uri="{FF2B5EF4-FFF2-40B4-BE49-F238E27FC236}">
                <a16:creationId xmlns:a16="http://schemas.microsoft.com/office/drawing/2014/main" id="{20AA6159-23C5-BCEA-D7E4-E7763BDC76F3}"/>
              </a:ext>
            </a:extLst>
          </p:cNvPr>
          <p:cNvSpPr txBox="1">
            <a:spLocks/>
          </p:cNvSpPr>
          <p:nvPr/>
        </p:nvSpPr>
        <p:spPr>
          <a:xfrm>
            <a:off x="632267" y="2147259"/>
            <a:ext cx="5172247" cy="876668"/>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600" b="1" dirty="0">
                <a:latin typeface="Source Sans Pro" panose="020B0503030403020204" pitchFamily="34" charset="0"/>
              </a:rPr>
              <a:t>Hva omfatter øvelsen?</a:t>
            </a:r>
            <a:br>
              <a:rPr lang="nb-NO" sz="1600" b="1" dirty="0">
                <a:latin typeface="Source Sans Pro" panose="020B0503030403020204" pitchFamily="34" charset="0"/>
              </a:rPr>
            </a:br>
            <a:endParaRPr lang="nb-NO" sz="1600" b="1" dirty="0">
              <a:latin typeface="Source Sans Pro" panose="020B0503030403020204" pitchFamily="34" charset="0"/>
            </a:endParaRPr>
          </a:p>
          <a:p>
            <a:pPr marR="0" lvl="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Film </a:t>
            </a:r>
            <a:r>
              <a:rPr lang="nb-NO" sz="1600" dirty="0">
                <a:latin typeface="Source Sans Pro" panose="020B0503030403020204" pitchFamily="34" charset="0"/>
              </a:rPr>
              <a:t>om hvorfor perspektivtaking gir et godt læringsutbytte (se lysark 6).</a:t>
            </a:r>
          </a:p>
          <a:p>
            <a:pPr marR="0" lvl="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Perspektivtakingsøvelse to og to</a:t>
            </a:r>
            <a:r>
              <a:rPr lang="nb-NO" sz="1600" dirty="0">
                <a:latin typeface="Source Sans Pro" panose="020B0503030403020204" pitchFamily="34" charset="0"/>
              </a:rPr>
              <a:t> og tilbakemeldinger på hverandres rollespill, deretter dele refleksjoner </a:t>
            </a:r>
            <a:r>
              <a:rPr lang="nb-NO" sz="1600" b="1" dirty="0">
                <a:latin typeface="Source Sans Pro" panose="020B0503030403020204" pitchFamily="34" charset="0"/>
              </a:rPr>
              <a:t>i plenum</a:t>
            </a:r>
            <a:r>
              <a:rPr lang="nb-NO" sz="1600" dirty="0">
                <a:latin typeface="Source Sans Pro" panose="020B0503030403020204" pitchFamily="34" charset="0"/>
              </a:rPr>
              <a:t>.</a:t>
            </a:r>
          </a:p>
          <a:p>
            <a:pPr marR="0" lvl="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Identifisering av forbedringsområder</a:t>
            </a:r>
            <a:r>
              <a:rPr lang="nb-NO" sz="1600" dirty="0">
                <a:latin typeface="Source Sans Pro" panose="020B0503030403020204" pitchFamily="34" charset="0"/>
              </a:rPr>
              <a:t>: Først tenke </a:t>
            </a:r>
            <a:r>
              <a:rPr lang="nb-NO" sz="1600" i="0" dirty="0">
                <a:latin typeface="Source Sans Pro" panose="020B0503030403020204" pitchFamily="34" charset="0"/>
              </a:rPr>
              <a:t>individuelt – hver medarbeider kan få utdelt lysark 11 for å notere. Deretter diskutere i plenum og stemme over hva enheten sammen skal bli bedre på og hvordan. Det kan noteres på lysark 12.</a:t>
            </a:r>
          </a:p>
          <a:p>
            <a:pPr marR="0" lvl="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Evaluering av øvelsen: </a:t>
            </a:r>
            <a:r>
              <a:rPr lang="nb-NO" sz="1600" dirty="0">
                <a:latin typeface="Source Sans Pro" panose="020B0503030403020204" pitchFamily="34" charset="0"/>
              </a:rPr>
              <a:t>Se lysark 13 for forslag til evalueringsspørsmål; bruk </a:t>
            </a:r>
            <a:r>
              <a:rPr lang="nb-NO" sz="1600" dirty="0" err="1">
                <a:latin typeface="Source Sans Pro" panose="020B0503030403020204" pitchFamily="34" charset="0"/>
              </a:rPr>
              <a:t>Menti</a:t>
            </a:r>
            <a:r>
              <a:rPr lang="nb-NO" sz="1600" dirty="0">
                <a:latin typeface="Source Sans Pro" panose="020B0503030403020204" pitchFamily="34" charset="0"/>
              </a:rPr>
              <a:t> eller bare vise spørsmålene på skjerm.</a:t>
            </a:r>
          </a:p>
        </p:txBody>
      </p:sp>
      <p:sp>
        <p:nvSpPr>
          <p:cNvPr id="5" name="Plassholder for innhold 2">
            <a:extLst>
              <a:ext uri="{FF2B5EF4-FFF2-40B4-BE49-F238E27FC236}">
                <a16:creationId xmlns:a16="http://schemas.microsoft.com/office/drawing/2014/main" id="{D3184A94-9AFE-8ACA-F0BC-C6C91AB22B8F}"/>
              </a:ext>
            </a:extLst>
          </p:cNvPr>
          <p:cNvSpPr txBox="1">
            <a:spLocks/>
          </p:cNvSpPr>
          <p:nvPr/>
        </p:nvSpPr>
        <p:spPr>
          <a:xfrm>
            <a:off x="6483181" y="2168006"/>
            <a:ext cx="5374023" cy="718372"/>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600" b="1" dirty="0">
                <a:latin typeface="Source Sans Pro" panose="020B0503030403020204" pitchFamily="34" charset="0"/>
              </a:rPr>
              <a:t>Hva trenger du å forberede på forhånd?</a:t>
            </a:r>
            <a:br>
              <a:rPr lang="nb-NO" sz="1600" b="1" dirty="0">
                <a:latin typeface="Source Sans Pro" panose="020B0503030403020204" pitchFamily="34" charset="0"/>
              </a:rPr>
            </a:br>
            <a:endParaRPr lang="nb-NO" sz="1600" b="1" dirty="0">
              <a:latin typeface="Source Sans Pro" panose="020B0503030403020204" pitchFamily="34" charset="0"/>
            </a:endParaRPr>
          </a:p>
          <a:p>
            <a:pPr marL="171450" marR="0" lvl="0" indent="-17145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Invitere</a:t>
            </a:r>
            <a:r>
              <a:rPr lang="nb-NO" sz="1600" dirty="0">
                <a:latin typeface="Source Sans Pro" panose="020B0503030403020204" pitchFamily="34" charset="0"/>
              </a:rPr>
              <a:t> til øvelse i perspektivtaking og forklare hvorfor akkurat denne metoden og hva som skal skje i øvelsen.</a:t>
            </a:r>
          </a:p>
          <a:p>
            <a:pPr marL="171450" marR="0" lvl="0" indent="-17145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Velge ut problemstilling for øvelsen</a:t>
            </a:r>
            <a:r>
              <a:rPr lang="nb-NO" sz="1600" dirty="0">
                <a:latin typeface="Source Sans Pro" panose="020B0503030403020204" pitchFamily="34" charset="0"/>
              </a:rPr>
              <a:t>. Se eks. på lysark 7, men lag gjerne en mer </a:t>
            </a:r>
            <a:r>
              <a:rPr lang="nb-NO" sz="1600" dirty="0" err="1">
                <a:latin typeface="Source Sans Pro" panose="020B0503030403020204" pitchFamily="34" charset="0"/>
              </a:rPr>
              <a:t>virksomhetsnær</a:t>
            </a:r>
            <a:r>
              <a:rPr lang="nb-NO" sz="1600" dirty="0">
                <a:latin typeface="Source Sans Pro" panose="020B0503030403020204" pitchFamily="34" charset="0"/>
              </a:rPr>
              <a:t> problemstilling.</a:t>
            </a:r>
          </a:p>
          <a:p>
            <a:pPr marL="171450" marR="0" lvl="0" indent="-17145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Skriv ut </a:t>
            </a:r>
            <a:r>
              <a:rPr lang="nb-NO" sz="1600" dirty="0">
                <a:latin typeface="Source Sans Pro" panose="020B0503030403020204" pitchFamily="34" charset="0"/>
              </a:rPr>
              <a:t>lysark 11, hvis du ønsker å gi deltakerne noe fysisk å skrive på når de reflekterer over forbedringsområder.</a:t>
            </a:r>
          </a:p>
          <a:p>
            <a:pPr marL="171450" marR="0" lvl="0" indent="-17145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Vurder </a:t>
            </a:r>
            <a:r>
              <a:rPr lang="nb-NO" sz="1600" dirty="0">
                <a:latin typeface="Source Sans Pro" panose="020B0503030403020204" pitchFamily="34" charset="0"/>
              </a:rPr>
              <a:t>om lysark 11 skal brukes for å oppsummere forbedringsforslagene.</a:t>
            </a:r>
          </a:p>
          <a:p>
            <a:pPr marL="171450" marR="0" lvl="0" indent="-171450" algn="l" defTabSz="914400" rtl="0" eaLnBrk="1" fontAlgn="auto" latinLnBrk="0" hangingPunct="1">
              <a:lnSpc>
                <a:spcPct val="100000"/>
              </a:lnSpc>
              <a:spcBef>
                <a:spcPts val="0"/>
              </a:spcBef>
              <a:spcAft>
                <a:spcPts val="0"/>
              </a:spcAft>
              <a:buClrTx/>
              <a:buSzTx/>
              <a:tabLst/>
              <a:defRPr/>
            </a:pPr>
            <a:r>
              <a:rPr lang="nb-NO" sz="1600" b="1" dirty="0">
                <a:latin typeface="Source Sans Pro" panose="020B0503030403020204" pitchFamily="34" charset="0"/>
              </a:rPr>
              <a:t>Lag en spørreundersøkelse </a:t>
            </a:r>
            <a:r>
              <a:rPr lang="nb-NO" sz="1600" dirty="0">
                <a:latin typeface="Source Sans Pro" panose="020B0503030403020204" pitchFamily="34" charset="0"/>
              </a:rPr>
              <a:t>i </a:t>
            </a:r>
            <a:r>
              <a:rPr lang="nb-NO" sz="1600" dirty="0" err="1">
                <a:latin typeface="Source Sans Pro" panose="020B0503030403020204" pitchFamily="34" charset="0"/>
              </a:rPr>
              <a:t>Menti</a:t>
            </a:r>
            <a:r>
              <a:rPr lang="nb-NO" sz="1600" dirty="0">
                <a:latin typeface="Source Sans Pro" panose="020B0503030403020204" pitchFamily="34" charset="0"/>
              </a:rPr>
              <a:t> eller et annet lignende program, eller vis spørsmålene på et lysark. </a:t>
            </a:r>
            <a:br>
              <a:rPr lang="nb-NO" sz="1600" dirty="0">
                <a:latin typeface="Source Sans Pro" panose="020B0503030403020204" pitchFamily="34" charset="0"/>
              </a:rPr>
            </a:br>
            <a:endParaRPr lang="nb-NO" sz="1600" dirty="0">
              <a:latin typeface="Source Sans Pro" panose="020B0503030403020204" pitchFamily="34" charset="0"/>
            </a:endParaRPr>
          </a:p>
        </p:txBody>
      </p:sp>
      <p:pic>
        <p:nvPicPr>
          <p:cNvPr id="6" name="Grafikk 5">
            <a:extLst>
              <a:ext uri="{FF2B5EF4-FFF2-40B4-BE49-F238E27FC236}">
                <a16:creationId xmlns:a16="http://schemas.microsoft.com/office/drawing/2014/main" id="{08256B50-DC7B-952B-DD25-77F3A99F09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6574" y="1143000"/>
            <a:ext cx="584099" cy="584099"/>
          </a:xfrm>
          <a:prstGeom prst="rect">
            <a:avLst/>
          </a:prstGeom>
        </p:spPr>
      </p:pic>
    </p:spTree>
    <p:extLst>
      <p:ext uri="{BB962C8B-B14F-4D97-AF65-F5344CB8AC3E}">
        <p14:creationId xmlns:p14="http://schemas.microsoft.com/office/powerpoint/2010/main" val="82929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F48D38-4241-4424-2ABD-2CFDFEB74591}"/>
              </a:ext>
            </a:extLst>
          </p:cNvPr>
          <p:cNvSpPr>
            <a:spLocks noGrp="1"/>
          </p:cNvSpPr>
          <p:nvPr>
            <p:ph type="title"/>
          </p:nvPr>
        </p:nvSpPr>
        <p:spPr>
          <a:xfrm>
            <a:off x="3901868" y="891030"/>
            <a:ext cx="5624382" cy="701675"/>
          </a:xfrm>
        </p:spPr>
        <p:txBody>
          <a:bodyPr/>
          <a:lstStyle/>
          <a:p>
            <a:r>
              <a:rPr lang="nb-NO" b="0" dirty="0"/>
              <a:t>Øvelse i perspektivtaking</a:t>
            </a:r>
          </a:p>
        </p:txBody>
      </p:sp>
      <p:pic>
        <p:nvPicPr>
          <p:cNvPr id="5" name="Bilde 4" descr="Bilde av kursets logo med teksen: En sak for Walter. Om saksbehandling og saksbehandlerrollen">
            <a:extLst>
              <a:ext uri="{FF2B5EF4-FFF2-40B4-BE49-F238E27FC236}">
                <a16:creationId xmlns:a16="http://schemas.microsoft.com/office/drawing/2014/main" id="{1C275C74-4347-2A6F-773B-83B00E85F8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219" y="1844675"/>
            <a:ext cx="5725563" cy="3926178"/>
          </a:xfrm>
          <a:prstGeom prst="rect">
            <a:avLst/>
          </a:prstGeom>
        </p:spPr>
      </p:pic>
    </p:spTree>
    <p:extLst>
      <p:ext uri="{BB962C8B-B14F-4D97-AF65-F5344CB8AC3E}">
        <p14:creationId xmlns:p14="http://schemas.microsoft.com/office/powerpoint/2010/main" val="137453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1090613" y="706438"/>
            <a:ext cx="11101387" cy="701674"/>
          </a:xfrm>
        </p:spPr>
        <p:txBody>
          <a:bodyPr/>
          <a:lstStyle/>
          <a:p>
            <a:r>
              <a:rPr lang="nb-NO" dirty="0">
                <a:latin typeface="Source Sans Pro Semibold" panose="020B0603030403020204" pitchFamily="34" charset="0"/>
              </a:rPr>
              <a:t>Velkommen til læring gjennom perspektivtaking</a:t>
            </a:r>
          </a:p>
        </p:txBody>
      </p:sp>
      <p:pic>
        <p:nvPicPr>
          <p:cNvPr id="23" name="Grafikk 22">
            <a:extLst>
              <a:ext uri="{FF2B5EF4-FFF2-40B4-BE49-F238E27FC236}">
                <a16:creationId xmlns:a16="http://schemas.microsoft.com/office/drawing/2014/main" id="{ED49C468-97D2-FF91-8224-DA188626A0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5656" y="2144695"/>
            <a:ext cx="2073564" cy="2073564"/>
          </a:xfrm>
          <a:prstGeom prst="rect">
            <a:avLst/>
          </a:prstGeom>
        </p:spPr>
      </p:pic>
      <p:sp>
        <p:nvSpPr>
          <p:cNvPr id="4" name="Plassholder for innhold 2">
            <a:extLst>
              <a:ext uri="{FF2B5EF4-FFF2-40B4-BE49-F238E27FC236}">
                <a16:creationId xmlns:a16="http://schemas.microsoft.com/office/drawing/2014/main" id="{EEFAFB61-1B39-29E6-0998-820386514E09}"/>
              </a:ext>
            </a:extLst>
          </p:cNvPr>
          <p:cNvSpPr txBox="1">
            <a:spLocks/>
          </p:cNvSpPr>
          <p:nvPr/>
        </p:nvSpPr>
        <p:spPr>
          <a:xfrm>
            <a:off x="4226832" y="1992064"/>
            <a:ext cx="7265762" cy="2378826"/>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000" b="1" kern="0" dirty="0">
                <a:effectLst/>
                <a:latin typeface="Source Sans Pro" panose="020B0503030403020204" pitchFamily="34" charset="0"/>
                <a:ea typeface="Calibri" panose="020F0502020204030204" pitchFamily="34" charset="0"/>
                <a:cs typeface="Calibri" panose="020F0502020204030204" pitchFamily="34" charset="0"/>
              </a:rPr>
              <a:t>Rollespill</a:t>
            </a:r>
            <a:r>
              <a:rPr lang="nb-NO" sz="2000" kern="0" dirty="0">
                <a:effectLst/>
                <a:latin typeface="Source Sans Pro" panose="020B0503030403020204" pitchFamily="34" charset="0"/>
                <a:ea typeface="Calibri" panose="020F0502020204030204" pitchFamily="34" charset="0"/>
                <a:cs typeface="Calibri" panose="020F0502020204030204" pitchFamily="34" charset="0"/>
              </a:rPr>
              <a:t> gir muligheten til å utforske ulike perspektiver og situasjoner og å øve på praktiske ferdigheter, forstå komplekse sammenhenger og utvikle seg i rollen og egenskapene som trengs for å utøve god forvaltningsskikk.</a:t>
            </a:r>
          </a:p>
          <a:p>
            <a:pPr marL="0" indent="0">
              <a:buNone/>
            </a:pPr>
            <a:endParaRPr lang="nb-NO" sz="2000" b="1" kern="100" dirty="0">
              <a:latin typeface="Source Sans Pro" panose="020B0503030403020204" pitchFamily="34" charset="0"/>
              <a:ea typeface="Calibri" panose="020F0502020204030204" pitchFamily="34" charset="0"/>
              <a:cs typeface="Times New Roman" panose="02020603050405020304" pitchFamily="18" charset="0"/>
            </a:endParaRPr>
          </a:p>
          <a:p>
            <a:pPr marL="0" indent="0">
              <a:buNone/>
            </a:pPr>
            <a:r>
              <a:rPr lang="nb-NO" sz="2000" b="1" kern="100" dirty="0">
                <a:latin typeface="Source Sans Pro" panose="020B0503030403020204" pitchFamily="34" charset="0"/>
                <a:ea typeface="Calibri" panose="020F0502020204030204" pitchFamily="34" charset="0"/>
                <a:cs typeface="Times New Roman" panose="02020603050405020304" pitchFamily="18" charset="0"/>
              </a:rPr>
              <a:t>Refleksjonsarbeid med perspektivtaking </a:t>
            </a:r>
            <a:r>
              <a:rPr lang="nb-NO" sz="2000" kern="100" dirty="0">
                <a:latin typeface="Source Sans Pro" panose="020B0503030403020204" pitchFamily="34" charset="0"/>
                <a:ea typeface="Calibri" panose="020F0502020204030204" pitchFamily="34" charset="0"/>
                <a:cs typeface="Times New Roman" panose="02020603050405020304" pitchFamily="18" charset="0"/>
              </a:rPr>
              <a:t>går ut på å stille spørsmål som utfordrer til å tenke annerledes rundt en situasjon. For eksempel: “Hva ville du gjort i den situasjonen?” eller “Hvordan tror du den andre personen oppfattet din adferd?”</a:t>
            </a:r>
          </a:p>
          <a:p>
            <a:endParaRPr lang="nb-NO" sz="2000" dirty="0">
              <a:latin typeface="Source Sans Pro" panose="020B0503030403020204" pitchFamily="34" charset="0"/>
            </a:endParaRPr>
          </a:p>
        </p:txBody>
      </p:sp>
    </p:spTree>
    <p:extLst>
      <p:ext uri="{BB962C8B-B14F-4D97-AF65-F5344CB8AC3E}">
        <p14:creationId xmlns:p14="http://schemas.microsoft.com/office/powerpoint/2010/main" val="28954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01D03FED-9456-0DA6-F516-4FF643267D90}"/>
              </a:ext>
              <a:ext uri="{C183D7F6-B498-43B3-948B-1728B52AA6E4}">
                <adec:decorative xmlns:adec="http://schemas.microsoft.com/office/drawing/2017/decorative" val="1"/>
              </a:ext>
            </a:extLst>
          </p:cNvPr>
          <p:cNvSpPr/>
          <p:nvPr/>
        </p:nvSpPr>
        <p:spPr>
          <a:xfrm>
            <a:off x="536575" y="2270536"/>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15" name="Rektangel 14">
            <a:extLst>
              <a:ext uri="{FF2B5EF4-FFF2-40B4-BE49-F238E27FC236}">
                <a16:creationId xmlns:a16="http://schemas.microsoft.com/office/drawing/2014/main" id="{78548A60-71C8-8CAD-0499-ACE53D1D54AD}"/>
              </a:ext>
              <a:ext uri="{C183D7F6-B498-43B3-948B-1728B52AA6E4}">
                <adec:decorative xmlns:adec="http://schemas.microsoft.com/office/drawing/2017/decorative" val="1"/>
              </a:ext>
            </a:extLst>
          </p:cNvPr>
          <p:cNvSpPr/>
          <p:nvPr/>
        </p:nvSpPr>
        <p:spPr>
          <a:xfrm>
            <a:off x="9365553" y="2270536"/>
            <a:ext cx="1564235"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19" name="Rektangel 18">
            <a:extLst>
              <a:ext uri="{FF2B5EF4-FFF2-40B4-BE49-F238E27FC236}">
                <a16:creationId xmlns:a16="http://schemas.microsoft.com/office/drawing/2014/main" id="{0B32CD36-6EA8-C31E-BA91-A4C1FC46D222}"/>
              </a:ext>
              <a:ext uri="{C183D7F6-B498-43B3-948B-1728B52AA6E4}">
                <adec:decorative xmlns:adec="http://schemas.microsoft.com/office/drawing/2017/decorative" val="1"/>
              </a:ext>
            </a:extLst>
          </p:cNvPr>
          <p:cNvSpPr/>
          <p:nvPr/>
        </p:nvSpPr>
        <p:spPr>
          <a:xfrm>
            <a:off x="3834824" y="2270537"/>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1" name="Rektangel 20">
            <a:extLst>
              <a:ext uri="{FF2B5EF4-FFF2-40B4-BE49-F238E27FC236}">
                <a16:creationId xmlns:a16="http://schemas.microsoft.com/office/drawing/2014/main" id="{C23F8631-DB46-D71F-4DEB-3534E65E1D41}"/>
              </a:ext>
              <a:ext uri="{C183D7F6-B498-43B3-948B-1728B52AA6E4}">
                <adec:decorative xmlns:adec="http://schemas.microsoft.com/office/drawing/2017/decorative" val="1"/>
              </a:ext>
            </a:extLst>
          </p:cNvPr>
          <p:cNvSpPr/>
          <p:nvPr/>
        </p:nvSpPr>
        <p:spPr>
          <a:xfrm>
            <a:off x="6485864" y="2270537"/>
            <a:ext cx="10999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3" name="Rektangel 22">
            <a:extLst>
              <a:ext uri="{FF2B5EF4-FFF2-40B4-BE49-F238E27FC236}">
                <a16:creationId xmlns:a16="http://schemas.microsoft.com/office/drawing/2014/main" id="{C8F50CE7-9492-5F72-7BE6-C619B9C70465}"/>
              </a:ext>
              <a:ext uri="{C183D7F6-B498-43B3-948B-1728B52AA6E4}">
                <adec:decorative xmlns:adec="http://schemas.microsoft.com/office/drawing/2017/decorative" val="1"/>
              </a:ext>
            </a:extLst>
          </p:cNvPr>
          <p:cNvSpPr/>
          <p:nvPr/>
        </p:nvSpPr>
        <p:spPr>
          <a:xfrm>
            <a:off x="7808103" y="2270538"/>
            <a:ext cx="134023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4" name="Rektangel 23">
            <a:extLst>
              <a:ext uri="{FF2B5EF4-FFF2-40B4-BE49-F238E27FC236}">
                <a16:creationId xmlns:a16="http://schemas.microsoft.com/office/drawing/2014/main" id="{23E158FB-DE1D-7D72-1B9F-7A3341EDF06B}"/>
              </a:ext>
              <a:ext uri="{C183D7F6-B498-43B3-948B-1728B52AA6E4}">
                <adec:decorative xmlns:adec="http://schemas.microsoft.com/office/drawing/2017/decorative" val="1"/>
              </a:ext>
            </a:extLst>
          </p:cNvPr>
          <p:cNvSpPr/>
          <p:nvPr/>
        </p:nvSpPr>
        <p:spPr>
          <a:xfrm>
            <a:off x="5161889" y="2270538"/>
            <a:ext cx="109995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5" name="Rektangel 24">
            <a:extLst>
              <a:ext uri="{FF2B5EF4-FFF2-40B4-BE49-F238E27FC236}">
                <a16:creationId xmlns:a16="http://schemas.microsoft.com/office/drawing/2014/main" id="{3A4C41B2-B0E6-596E-B759-4BCD3DEA3A95}"/>
              </a:ext>
              <a:ext uri="{C183D7F6-B498-43B3-948B-1728B52AA6E4}">
                <adec:decorative xmlns:adec="http://schemas.microsoft.com/office/drawing/2017/decorative" val="1"/>
              </a:ext>
            </a:extLst>
          </p:cNvPr>
          <p:cNvSpPr/>
          <p:nvPr/>
        </p:nvSpPr>
        <p:spPr>
          <a:xfrm>
            <a:off x="1780775" y="2270538"/>
            <a:ext cx="1805240"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536575" y="1339191"/>
            <a:ext cx="11101387" cy="701674"/>
          </a:xfrm>
        </p:spPr>
        <p:txBody>
          <a:bodyPr/>
          <a:lstStyle/>
          <a:p>
            <a:r>
              <a:rPr lang="nb-NO" dirty="0">
                <a:latin typeface="Source Sans Pro Semibold" panose="020B0603030403020204" pitchFamily="34" charset="0"/>
              </a:rPr>
              <a:t>Plan for øvelsen i perspektivtaking</a:t>
            </a:r>
          </a:p>
        </p:txBody>
      </p:sp>
      <p:pic>
        <p:nvPicPr>
          <p:cNvPr id="4" name="Grafikk 3">
            <a:extLst>
              <a:ext uri="{FF2B5EF4-FFF2-40B4-BE49-F238E27FC236}">
                <a16:creationId xmlns:a16="http://schemas.microsoft.com/office/drawing/2014/main" id="{B0A3274B-9D82-B94B-A800-32D674685B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2289" y="2673923"/>
            <a:ext cx="914400" cy="914400"/>
          </a:xfrm>
          <a:prstGeom prst="rect">
            <a:avLst/>
          </a:prstGeom>
        </p:spPr>
      </p:pic>
      <p:pic>
        <p:nvPicPr>
          <p:cNvPr id="5" name="Grafikk 4">
            <a:extLst>
              <a:ext uri="{FF2B5EF4-FFF2-40B4-BE49-F238E27FC236}">
                <a16:creationId xmlns:a16="http://schemas.microsoft.com/office/drawing/2014/main" id="{E66796D7-D0BF-49FE-CE5F-BE528CC2960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83085" y="2812630"/>
            <a:ext cx="816320" cy="816320"/>
          </a:xfrm>
          <a:prstGeom prst="rect">
            <a:avLst/>
          </a:prstGeom>
        </p:spPr>
      </p:pic>
      <p:pic>
        <p:nvPicPr>
          <p:cNvPr id="18" name="Grafikk 17">
            <a:extLst>
              <a:ext uri="{FF2B5EF4-FFF2-40B4-BE49-F238E27FC236}">
                <a16:creationId xmlns:a16="http://schemas.microsoft.com/office/drawing/2014/main" id="{246D1C28-CBA6-D8A6-6B8A-4A972A5204D0}"/>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18866" y="2783338"/>
            <a:ext cx="914400" cy="914400"/>
          </a:xfrm>
          <a:prstGeom prst="rect">
            <a:avLst/>
          </a:prstGeom>
        </p:spPr>
      </p:pic>
      <p:pic>
        <p:nvPicPr>
          <p:cNvPr id="20" name="Grafikk 19">
            <a:extLst>
              <a:ext uri="{FF2B5EF4-FFF2-40B4-BE49-F238E27FC236}">
                <a16:creationId xmlns:a16="http://schemas.microsoft.com/office/drawing/2014/main" id="{CDF70EDB-321A-35FE-18AC-EFAF6779B2AB}"/>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90470" y="2812630"/>
            <a:ext cx="914400" cy="914400"/>
          </a:xfrm>
          <a:prstGeom prst="rect">
            <a:avLst/>
          </a:prstGeom>
        </p:spPr>
      </p:pic>
      <p:pic>
        <p:nvPicPr>
          <p:cNvPr id="9" name="Grafikk 8">
            <a:extLst>
              <a:ext uri="{FF2B5EF4-FFF2-40B4-BE49-F238E27FC236}">
                <a16:creationId xmlns:a16="http://schemas.microsoft.com/office/drawing/2014/main" id="{5963298A-A4F4-15C5-A514-0EE9B377FE39}"/>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26992" y="2759593"/>
            <a:ext cx="914400" cy="914400"/>
          </a:xfrm>
          <a:prstGeom prst="rect">
            <a:avLst/>
          </a:prstGeom>
        </p:spPr>
      </p:pic>
      <p:pic>
        <p:nvPicPr>
          <p:cNvPr id="11" name="Grafikk 10">
            <a:extLst>
              <a:ext uri="{FF2B5EF4-FFF2-40B4-BE49-F238E27FC236}">
                <a16:creationId xmlns:a16="http://schemas.microsoft.com/office/drawing/2014/main" id="{9BBABC12-CFCF-E9F7-298A-139B96DB0938}"/>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79310" y="2784113"/>
            <a:ext cx="914400" cy="914400"/>
          </a:xfrm>
          <a:prstGeom prst="rect">
            <a:avLst/>
          </a:prstGeom>
        </p:spPr>
      </p:pic>
      <p:pic>
        <p:nvPicPr>
          <p:cNvPr id="13" name="Grafikk 12">
            <a:extLst>
              <a:ext uri="{FF2B5EF4-FFF2-40B4-BE49-F238E27FC236}">
                <a16:creationId xmlns:a16="http://schemas.microsoft.com/office/drawing/2014/main" id="{3DB735A0-F92F-0DB0-5AC8-5CC59A850EA3}"/>
              </a:ext>
              <a:ext uri="{C183D7F6-B498-43B3-948B-1728B52AA6E4}">
                <adec:decorative xmlns:adec="http://schemas.microsoft.com/office/drawing/2017/decorative" val="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299653" y="2784113"/>
            <a:ext cx="914400" cy="914400"/>
          </a:xfrm>
          <a:prstGeom prst="rect">
            <a:avLst/>
          </a:prstGeom>
        </p:spPr>
      </p:pic>
      <p:sp>
        <p:nvSpPr>
          <p:cNvPr id="6" name="TekstSylinder 5">
            <a:extLst>
              <a:ext uri="{FF2B5EF4-FFF2-40B4-BE49-F238E27FC236}">
                <a16:creationId xmlns:a16="http://schemas.microsoft.com/office/drawing/2014/main" id="{C34B634F-2671-F3A1-F9B0-EE80A8215843}"/>
              </a:ext>
            </a:extLst>
          </p:cNvPr>
          <p:cNvSpPr txBox="1"/>
          <p:nvPr/>
        </p:nvSpPr>
        <p:spPr>
          <a:xfrm>
            <a:off x="659850" y="4047666"/>
            <a:ext cx="807677" cy="338554"/>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Film</a:t>
            </a:r>
          </a:p>
        </p:txBody>
      </p:sp>
      <p:sp>
        <p:nvSpPr>
          <p:cNvPr id="7" name="TekstSylinder 6">
            <a:extLst>
              <a:ext uri="{FF2B5EF4-FFF2-40B4-BE49-F238E27FC236}">
                <a16:creationId xmlns:a16="http://schemas.microsoft.com/office/drawing/2014/main" id="{9EA5711A-370C-4B67-9AF1-0BF202087920}"/>
              </a:ext>
            </a:extLst>
          </p:cNvPr>
          <p:cNvSpPr txBox="1"/>
          <p:nvPr/>
        </p:nvSpPr>
        <p:spPr>
          <a:xfrm>
            <a:off x="1779258" y="4046903"/>
            <a:ext cx="1805240" cy="338554"/>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Problemstilling</a:t>
            </a:r>
          </a:p>
        </p:txBody>
      </p:sp>
      <p:sp>
        <p:nvSpPr>
          <p:cNvPr id="14" name="TekstSylinder 13">
            <a:extLst>
              <a:ext uri="{FF2B5EF4-FFF2-40B4-BE49-F238E27FC236}">
                <a16:creationId xmlns:a16="http://schemas.microsoft.com/office/drawing/2014/main" id="{FFCAE13C-A74E-3185-FB6A-872C62927049}"/>
              </a:ext>
            </a:extLst>
          </p:cNvPr>
          <p:cNvSpPr txBox="1"/>
          <p:nvPr/>
        </p:nvSpPr>
        <p:spPr>
          <a:xfrm>
            <a:off x="3828117" y="4047666"/>
            <a:ext cx="1087012" cy="584775"/>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Øvelse</a:t>
            </a:r>
            <a:br>
              <a:rPr lang="nb-NO" sz="1600" dirty="0">
                <a:solidFill>
                  <a:schemeClr val="bg1"/>
                </a:solidFill>
                <a:latin typeface="Source Sans Pro" panose="020B0503030403020204" pitchFamily="34" charset="0"/>
              </a:rPr>
            </a:br>
            <a:r>
              <a:rPr lang="nb-NO" sz="1600" dirty="0">
                <a:solidFill>
                  <a:schemeClr val="bg1"/>
                </a:solidFill>
                <a:latin typeface="Source Sans Pro" panose="020B0503030403020204" pitchFamily="34" charset="0"/>
              </a:rPr>
              <a:t>to og to</a:t>
            </a:r>
          </a:p>
        </p:txBody>
      </p:sp>
      <p:sp>
        <p:nvSpPr>
          <p:cNvPr id="8" name="TekstSylinder 7">
            <a:extLst>
              <a:ext uri="{FF2B5EF4-FFF2-40B4-BE49-F238E27FC236}">
                <a16:creationId xmlns:a16="http://schemas.microsoft.com/office/drawing/2014/main" id="{48B45085-E8BB-C94E-2971-929510575A9E}"/>
              </a:ext>
            </a:extLst>
          </p:cNvPr>
          <p:cNvSpPr txBox="1"/>
          <p:nvPr/>
        </p:nvSpPr>
        <p:spPr>
          <a:xfrm>
            <a:off x="4998604" y="4045607"/>
            <a:ext cx="1398629" cy="584775"/>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Refleksjon </a:t>
            </a:r>
            <a:br>
              <a:rPr lang="nb-NO" sz="1600" dirty="0">
                <a:solidFill>
                  <a:schemeClr val="bg1"/>
                </a:solidFill>
                <a:latin typeface="Source Sans Pro" panose="020B0503030403020204" pitchFamily="34" charset="0"/>
              </a:rPr>
            </a:br>
            <a:r>
              <a:rPr lang="nb-NO" sz="1600" dirty="0">
                <a:solidFill>
                  <a:schemeClr val="bg1"/>
                </a:solidFill>
                <a:latin typeface="Source Sans Pro" panose="020B0503030403020204" pitchFamily="34" charset="0"/>
              </a:rPr>
              <a:t>to og to</a:t>
            </a:r>
          </a:p>
        </p:txBody>
      </p:sp>
      <p:sp>
        <p:nvSpPr>
          <p:cNvPr id="16" name="TekstSylinder 15">
            <a:extLst>
              <a:ext uri="{FF2B5EF4-FFF2-40B4-BE49-F238E27FC236}">
                <a16:creationId xmlns:a16="http://schemas.microsoft.com/office/drawing/2014/main" id="{07D64058-6455-3C29-53CA-AB5EC7FE7B72}"/>
              </a:ext>
            </a:extLst>
          </p:cNvPr>
          <p:cNvSpPr txBox="1"/>
          <p:nvPr/>
        </p:nvSpPr>
        <p:spPr>
          <a:xfrm>
            <a:off x="6448653" y="4058472"/>
            <a:ext cx="1197246" cy="584775"/>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Refleksjon </a:t>
            </a:r>
            <a:br>
              <a:rPr lang="nb-NO" sz="1600" dirty="0">
                <a:solidFill>
                  <a:schemeClr val="bg1"/>
                </a:solidFill>
                <a:latin typeface="Source Sans Pro" panose="020B0503030403020204" pitchFamily="34" charset="0"/>
              </a:rPr>
            </a:br>
            <a:r>
              <a:rPr lang="nb-NO" sz="1600" dirty="0">
                <a:solidFill>
                  <a:schemeClr val="bg1"/>
                </a:solidFill>
                <a:latin typeface="Source Sans Pro" panose="020B0503030403020204" pitchFamily="34" charset="0"/>
              </a:rPr>
              <a:t>i plenum</a:t>
            </a:r>
          </a:p>
        </p:txBody>
      </p:sp>
      <p:sp>
        <p:nvSpPr>
          <p:cNvPr id="10" name="TekstSylinder 9">
            <a:extLst>
              <a:ext uri="{FF2B5EF4-FFF2-40B4-BE49-F238E27FC236}">
                <a16:creationId xmlns:a16="http://schemas.microsoft.com/office/drawing/2014/main" id="{FBA1B0B7-2310-8168-E58D-A07A35CFAF81}"/>
              </a:ext>
            </a:extLst>
          </p:cNvPr>
          <p:cNvSpPr txBox="1"/>
          <p:nvPr/>
        </p:nvSpPr>
        <p:spPr>
          <a:xfrm>
            <a:off x="7809839" y="4039651"/>
            <a:ext cx="1338494" cy="584775"/>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Forbedrings-</a:t>
            </a:r>
          </a:p>
          <a:p>
            <a:pPr algn="ctr"/>
            <a:r>
              <a:rPr lang="nb-NO" sz="1600" dirty="0">
                <a:solidFill>
                  <a:schemeClr val="bg1"/>
                </a:solidFill>
                <a:latin typeface="Source Sans Pro" panose="020B0503030403020204" pitchFamily="34" charset="0"/>
              </a:rPr>
              <a:t>områder </a:t>
            </a:r>
          </a:p>
        </p:txBody>
      </p:sp>
      <p:sp>
        <p:nvSpPr>
          <p:cNvPr id="12" name="TekstSylinder 11">
            <a:extLst>
              <a:ext uri="{FF2B5EF4-FFF2-40B4-BE49-F238E27FC236}">
                <a16:creationId xmlns:a16="http://schemas.microsoft.com/office/drawing/2014/main" id="{1B0DE61B-3DFD-642C-9B04-2FDD34744C4A}"/>
              </a:ext>
            </a:extLst>
          </p:cNvPr>
          <p:cNvSpPr txBox="1"/>
          <p:nvPr/>
        </p:nvSpPr>
        <p:spPr>
          <a:xfrm>
            <a:off x="9531859" y="4046903"/>
            <a:ext cx="1280247" cy="338554"/>
          </a:xfrm>
          <a:prstGeom prst="rect">
            <a:avLst/>
          </a:prstGeom>
          <a:noFill/>
        </p:spPr>
        <p:txBody>
          <a:bodyPr wrap="square" rtlCol="0">
            <a:spAutoFit/>
          </a:bodyPr>
          <a:lstStyle/>
          <a:p>
            <a:pPr algn="ctr"/>
            <a:r>
              <a:rPr lang="nb-NO" sz="1600" dirty="0">
                <a:solidFill>
                  <a:schemeClr val="bg1"/>
                </a:solidFill>
                <a:latin typeface="Source Sans Pro" panose="020B0503030403020204" pitchFamily="34" charset="0"/>
              </a:rPr>
              <a:t>Evaluering</a:t>
            </a:r>
          </a:p>
        </p:txBody>
      </p:sp>
    </p:spTree>
    <p:extLst>
      <p:ext uri="{BB962C8B-B14F-4D97-AF65-F5344CB8AC3E}">
        <p14:creationId xmlns:p14="http://schemas.microsoft.com/office/powerpoint/2010/main" val="306088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82009508-486F-96CE-C4CE-8DDFA66A489A}"/>
              </a:ext>
              <a:ext uri="{C183D7F6-B498-43B3-948B-1728B52AA6E4}">
                <adec:decorative xmlns:adec="http://schemas.microsoft.com/office/drawing/2017/decorative" val="1"/>
              </a:ext>
            </a:extLst>
          </p:cNvPr>
          <p:cNvSpPr/>
          <p:nvPr/>
        </p:nvSpPr>
        <p:spPr>
          <a:xfrm>
            <a:off x="4958425" y="3323562"/>
            <a:ext cx="2240227" cy="2240227"/>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0" y="1881189"/>
            <a:ext cx="12191999" cy="701674"/>
          </a:xfrm>
        </p:spPr>
        <p:txBody>
          <a:bodyPr/>
          <a:lstStyle/>
          <a:p>
            <a:pPr algn="ctr"/>
            <a:r>
              <a:rPr lang="nb-NO" dirty="0">
                <a:latin typeface="Source Sans Pro Semibold" panose="020B0603030403020204" pitchFamily="34" charset="0"/>
              </a:rPr>
              <a:t>Film om hvorfor øvelse i perspektivtaking </a:t>
            </a:r>
            <a:br>
              <a:rPr lang="nb-NO" dirty="0">
                <a:latin typeface="Source Sans Pro Semibold" panose="020B0603030403020204" pitchFamily="34" charset="0"/>
              </a:rPr>
            </a:br>
            <a:r>
              <a:rPr lang="nb-NO" dirty="0">
                <a:latin typeface="Source Sans Pro Semibold" panose="020B0603030403020204" pitchFamily="34" charset="0"/>
              </a:rPr>
              <a:t>gir godt læringsutbytte</a:t>
            </a:r>
          </a:p>
        </p:txBody>
      </p:sp>
      <p:pic>
        <p:nvPicPr>
          <p:cNvPr id="4" name="Grafikk 3">
            <a:extLst>
              <a:ext uri="{FF2B5EF4-FFF2-40B4-BE49-F238E27FC236}">
                <a16:creationId xmlns:a16="http://schemas.microsoft.com/office/drawing/2014/main" id="{8BC22900-8CDE-F170-1B9C-6387DE53594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48687" y="3679031"/>
            <a:ext cx="1459702" cy="1459702"/>
          </a:xfrm>
          <a:prstGeom prst="rect">
            <a:avLst/>
          </a:prstGeom>
        </p:spPr>
      </p:pic>
      <p:sp>
        <p:nvSpPr>
          <p:cNvPr id="6" name="TekstSylinder 5">
            <a:extLst>
              <a:ext uri="{FF2B5EF4-FFF2-40B4-BE49-F238E27FC236}">
                <a16:creationId xmlns:a16="http://schemas.microsoft.com/office/drawing/2014/main" id="{9B06D4F8-23BA-DFF2-7BCE-4BA7B3DB3D1F}"/>
              </a:ext>
            </a:extLst>
          </p:cNvPr>
          <p:cNvSpPr txBox="1"/>
          <p:nvPr/>
        </p:nvSpPr>
        <p:spPr>
          <a:xfrm>
            <a:off x="3933023" y="6004193"/>
            <a:ext cx="4362678" cy="400110"/>
          </a:xfrm>
          <a:prstGeom prst="rect">
            <a:avLst/>
          </a:prstGeom>
          <a:noFill/>
        </p:spPr>
        <p:txBody>
          <a:bodyPr wrap="square" rtlCol="0">
            <a:spAutoFit/>
          </a:bodyPr>
          <a:lstStyle/>
          <a:p>
            <a:r>
              <a:rPr lang="nb-NO" sz="2000" b="1" dirty="0">
                <a:solidFill>
                  <a:schemeClr val="bg1"/>
                </a:solidFill>
                <a:hlinkClick r:id="rId5">
                  <a:extLst>
                    <a:ext uri="{A12FA001-AC4F-418D-AE19-62706E023703}">
                      <ahyp:hlinkClr xmlns:ahyp="http://schemas.microsoft.com/office/drawing/2018/hyperlinkcolor" val="tx"/>
                    </a:ext>
                  </a:extLst>
                </a:hlinkClick>
              </a:rPr>
              <a:t>Trykk her for å se filmen på </a:t>
            </a:r>
            <a:r>
              <a:rPr lang="nb-NO" sz="2000" b="1" dirty="0" err="1">
                <a:solidFill>
                  <a:schemeClr val="bg1"/>
                </a:solidFill>
                <a:hlinkClick r:id="rId5">
                  <a:extLst>
                    <a:ext uri="{A12FA001-AC4F-418D-AE19-62706E023703}">
                      <ahyp:hlinkClr xmlns:ahyp="http://schemas.microsoft.com/office/drawing/2018/hyperlinkcolor" val="tx"/>
                    </a:ext>
                  </a:extLst>
                </a:hlinkClick>
              </a:rPr>
              <a:t>Vimeo</a:t>
            </a:r>
            <a:endParaRPr lang="nb-NO" sz="2000" b="1" dirty="0">
              <a:solidFill>
                <a:schemeClr val="bg1"/>
              </a:solidFill>
            </a:endParaRPr>
          </a:p>
        </p:txBody>
      </p:sp>
    </p:spTree>
    <p:extLst>
      <p:ext uri="{BB962C8B-B14F-4D97-AF65-F5344CB8AC3E}">
        <p14:creationId xmlns:p14="http://schemas.microsoft.com/office/powerpoint/2010/main" val="3325503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lipse 10">
            <a:extLst>
              <a:ext uri="{FF2B5EF4-FFF2-40B4-BE49-F238E27FC236}">
                <a16:creationId xmlns:a16="http://schemas.microsoft.com/office/drawing/2014/main" id="{22B3C8C5-4238-D94B-419F-8D002B04FC3A}"/>
              </a:ext>
              <a:ext uri="{C183D7F6-B498-43B3-948B-1728B52AA6E4}">
                <adec:decorative xmlns:adec="http://schemas.microsoft.com/office/drawing/2017/decorative" val="1"/>
              </a:ext>
            </a:extLst>
          </p:cNvPr>
          <p:cNvSpPr/>
          <p:nvPr/>
        </p:nvSpPr>
        <p:spPr>
          <a:xfrm>
            <a:off x="10930038" y="16680"/>
            <a:ext cx="940626" cy="940626"/>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10" name="Rektangel 9">
            <a:extLst>
              <a:ext uri="{FF2B5EF4-FFF2-40B4-BE49-F238E27FC236}">
                <a16:creationId xmlns:a16="http://schemas.microsoft.com/office/drawing/2014/main" id="{41470967-8C01-4859-B86B-F9F129A1B624}"/>
              </a:ext>
              <a:ext uri="{C183D7F6-B498-43B3-948B-1728B52AA6E4}">
                <adec:decorative xmlns:adec="http://schemas.microsoft.com/office/drawing/2017/decorative" val="1"/>
              </a:ext>
            </a:extLst>
          </p:cNvPr>
          <p:cNvSpPr/>
          <p:nvPr/>
        </p:nvSpPr>
        <p:spPr>
          <a:xfrm>
            <a:off x="6061075" y="5611906"/>
            <a:ext cx="3535209" cy="527835"/>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9" name="Rektangel 8">
            <a:extLst>
              <a:ext uri="{FF2B5EF4-FFF2-40B4-BE49-F238E27FC236}">
                <a16:creationId xmlns:a16="http://schemas.microsoft.com/office/drawing/2014/main" id="{7956CB61-ACCD-35B2-5F4C-ADFEC58B50E0}"/>
              </a:ext>
              <a:ext uri="{C183D7F6-B498-43B3-948B-1728B52AA6E4}">
                <adec:decorative xmlns:adec="http://schemas.microsoft.com/office/drawing/2017/decorative" val="1"/>
              </a:ext>
            </a:extLst>
          </p:cNvPr>
          <p:cNvSpPr/>
          <p:nvPr/>
        </p:nvSpPr>
        <p:spPr>
          <a:xfrm flipV="1">
            <a:off x="6078538" y="4306530"/>
            <a:ext cx="5550693" cy="1305376"/>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7" name="Rektangel 6">
            <a:extLst>
              <a:ext uri="{FF2B5EF4-FFF2-40B4-BE49-F238E27FC236}">
                <a16:creationId xmlns:a16="http://schemas.microsoft.com/office/drawing/2014/main" id="{F2C963CA-FFBB-CD38-4D67-4FA10CA6BFDD}"/>
              </a:ext>
              <a:ext uri="{C183D7F6-B498-43B3-948B-1728B52AA6E4}">
                <adec:decorative xmlns:adec="http://schemas.microsoft.com/office/drawing/2017/decorative" val="1"/>
              </a:ext>
            </a:extLst>
          </p:cNvPr>
          <p:cNvSpPr/>
          <p:nvPr/>
        </p:nvSpPr>
        <p:spPr>
          <a:xfrm>
            <a:off x="6078538" y="3927506"/>
            <a:ext cx="5550694" cy="379024"/>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5" name="Rektangel 4">
            <a:extLst>
              <a:ext uri="{FF2B5EF4-FFF2-40B4-BE49-F238E27FC236}">
                <a16:creationId xmlns:a16="http://schemas.microsoft.com/office/drawing/2014/main" id="{277E2D13-447E-2C81-7A06-B981BB0F013F}"/>
              </a:ext>
              <a:ext uri="{C183D7F6-B498-43B3-948B-1728B52AA6E4}">
                <adec:decorative xmlns:adec="http://schemas.microsoft.com/office/drawing/2017/decorative" val="1"/>
              </a:ext>
            </a:extLst>
          </p:cNvPr>
          <p:cNvSpPr/>
          <p:nvPr/>
        </p:nvSpPr>
        <p:spPr>
          <a:xfrm>
            <a:off x="6095999" y="1976285"/>
            <a:ext cx="5550693" cy="1927122"/>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4" name="Rektangel 3">
            <a:extLst>
              <a:ext uri="{FF2B5EF4-FFF2-40B4-BE49-F238E27FC236}">
                <a16:creationId xmlns:a16="http://schemas.microsoft.com/office/drawing/2014/main" id="{E8F47250-C96C-3913-DA7E-95772BA27347}"/>
              </a:ext>
              <a:ext uri="{C183D7F6-B498-43B3-948B-1728B52AA6E4}">
                <adec:decorative xmlns:adec="http://schemas.microsoft.com/office/drawing/2017/decorative" val="1"/>
              </a:ext>
            </a:extLst>
          </p:cNvPr>
          <p:cNvSpPr/>
          <p:nvPr/>
        </p:nvSpPr>
        <p:spPr>
          <a:xfrm>
            <a:off x="6096000" y="1246094"/>
            <a:ext cx="5550694" cy="730190"/>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545306" y="461146"/>
            <a:ext cx="9785809" cy="701674"/>
          </a:xfrm>
        </p:spPr>
        <p:txBody>
          <a:bodyPr/>
          <a:lstStyle/>
          <a:p>
            <a:r>
              <a:rPr lang="nb-NO" dirty="0">
                <a:latin typeface="Source Sans Pro Semibold" panose="020B0603030403020204" pitchFamily="34" charset="0"/>
              </a:rPr>
              <a:t>Problemstilling for øvelsen i perspektivtaking</a:t>
            </a:r>
            <a:br>
              <a:rPr lang="nb-NO" dirty="0">
                <a:latin typeface="Source Sans Pro Semibold" panose="020B0603030403020204" pitchFamily="34" charset="0"/>
              </a:rPr>
            </a:br>
            <a:endParaRPr lang="nb-NO" dirty="0">
              <a:latin typeface="Source Sans Pro Semibold" panose="020B0603030403020204" pitchFamily="34" charset="0"/>
            </a:endParaRPr>
          </a:p>
        </p:txBody>
      </p:sp>
      <p:sp>
        <p:nvSpPr>
          <p:cNvPr id="3" name="Plassholder for innhold 2">
            <a:extLst>
              <a:ext uri="{FF2B5EF4-FFF2-40B4-BE49-F238E27FC236}">
                <a16:creationId xmlns:a16="http://schemas.microsoft.com/office/drawing/2014/main" id="{11A2DE71-7A20-2374-077B-BDBF772236BD}"/>
              </a:ext>
            </a:extLst>
          </p:cNvPr>
          <p:cNvSpPr>
            <a:spLocks noGrp="1"/>
          </p:cNvSpPr>
          <p:nvPr>
            <p:ph sz="quarter" idx="13"/>
          </p:nvPr>
        </p:nvSpPr>
        <p:spPr>
          <a:xfrm>
            <a:off x="545306" y="1246094"/>
            <a:ext cx="5273609" cy="1035378"/>
          </a:xfrm>
        </p:spPr>
        <p:txBody>
          <a:bodyPr/>
          <a:lstStyle/>
          <a:p>
            <a:pPr marL="0" indent="0">
              <a:buNone/>
            </a:pPr>
            <a:r>
              <a:rPr lang="nb-NO" sz="1800" dirty="0">
                <a:latin typeface="Source Sans Pro" panose="020B0503030403020204" pitchFamily="34" charset="0"/>
              </a:rPr>
              <a:t>Du er saksbehandler for en sak der det er behov for veiledning av bruker i hva som skal sendes av informasjon. Du har hatt en travel uke, og oppgaven om å ta kontakt med bruker har havnet nederst på «to do»-listen din fordi andre oppgaver har måttet blitt prioritert. I tillegg er det mye på hjemmebane for tiden, pga. syke barn og en bortreist samboer. Du kjenner på stress, og synes arbeidsmengden ikke blir mindre da noen av de sakene du har er kompliserte og tar tid. </a:t>
            </a:r>
            <a:br>
              <a:rPr lang="nb-NO" sz="1800" dirty="0">
                <a:latin typeface="Source Sans Pro" panose="020B0503030403020204" pitchFamily="34" charset="0"/>
              </a:rPr>
            </a:br>
            <a:br>
              <a:rPr lang="nb-NO" sz="1800" dirty="0">
                <a:latin typeface="Source Sans Pro" panose="020B0503030403020204" pitchFamily="34" charset="0"/>
              </a:rPr>
            </a:br>
            <a:r>
              <a:rPr lang="nb-NO" sz="1800" dirty="0">
                <a:latin typeface="Source Sans Pro" panose="020B0503030403020204" pitchFamily="34" charset="0"/>
              </a:rPr>
              <a:t>Du tar kontakt med brukeren på telefon. Vedkommende er lite hyggelig mot deg, da hen får vite at hen mangler riktig dokumentasjon, og det har tatt 4 uker fra søknaden var sendt inn til du sier fra at du ikke får behandlet søknaden uten riktig dokumentasjon. </a:t>
            </a:r>
          </a:p>
          <a:p>
            <a:pPr marL="0" indent="0">
              <a:buNone/>
            </a:pPr>
            <a:endParaRPr lang="nb-NO" sz="1800" dirty="0"/>
          </a:p>
        </p:txBody>
      </p:sp>
      <p:pic>
        <p:nvPicPr>
          <p:cNvPr id="6" name="Grafikk 5">
            <a:extLst>
              <a:ext uri="{FF2B5EF4-FFF2-40B4-BE49-F238E27FC236}">
                <a16:creationId xmlns:a16="http://schemas.microsoft.com/office/drawing/2014/main" id="{0A1BF30A-C24D-A34D-74A7-FEC5BCDA73A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21657" y="108299"/>
            <a:ext cx="757388" cy="757388"/>
          </a:xfrm>
          <a:prstGeom prst="rect">
            <a:avLst/>
          </a:prstGeom>
        </p:spPr>
      </p:pic>
      <p:sp>
        <p:nvSpPr>
          <p:cNvPr id="8" name="TekstSylinder 7">
            <a:extLst>
              <a:ext uri="{FF2B5EF4-FFF2-40B4-BE49-F238E27FC236}">
                <a16:creationId xmlns:a16="http://schemas.microsoft.com/office/drawing/2014/main" id="{601DD883-EC9D-0D99-5E43-FB979AB65F88}"/>
              </a:ext>
              <a:ext uri="{C183D7F6-B498-43B3-948B-1728B52AA6E4}">
                <adec:decorative xmlns:adec="http://schemas.microsoft.com/office/drawing/2017/decorative" val="0"/>
              </a:ext>
            </a:extLst>
          </p:cNvPr>
          <p:cNvSpPr txBox="1"/>
          <p:nvPr/>
        </p:nvSpPr>
        <p:spPr>
          <a:xfrm>
            <a:off x="6221506" y="1246094"/>
            <a:ext cx="5425188" cy="4893647"/>
          </a:xfrm>
          <a:prstGeom prst="rect">
            <a:avLst/>
          </a:prstGeom>
          <a:noFill/>
        </p:spPr>
        <p:txBody>
          <a:bodyPr wrap="square">
            <a:spAutoFit/>
          </a:bodyPr>
          <a:lstStyle/>
          <a:p>
            <a:pPr marL="0" indent="0">
              <a:buNone/>
            </a:pPr>
            <a:r>
              <a:rPr lang="nb-NO" i="1" dirty="0">
                <a:solidFill>
                  <a:schemeClr val="bg1"/>
                </a:solidFill>
                <a:latin typeface="Source Sans Pro" panose="020B0503030403020204" pitchFamily="34" charset="0"/>
              </a:rPr>
              <a:t>Velg hvem som først skal være saksbehandler og </a:t>
            </a:r>
            <a:br>
              <a:rPr lang="nb-NO" i="1" dirty="0">
                <a:solidFill>
                  <a:schemeClr val="bg1"/>
                </a:solidFill>
                <a:latin typeface="Source Sans Pro" panose="020B0503030403020204" pitchFamily="34" charset="0"/>
              </a:rPr>
            </a:br>
            <a:r>
              <a:rPr lang="nb-NO" i="1" dirty="0">
                <a:solidFill>
                  <a:schemeClr val="bg1"/>
                </a:solidFill>
                <a:latin typeface="Source Sans Pro" panose="020B0503030403020204" pitchFamily="34" charset="0"/>
              </a:rPr>
              <a:t>hvem skal være bruker. Start samtalen.</a:t>
            </a:r>
          </a:p>
          <a:p>
            <a:pPr marL="0" indent="0">
              <a:buNone/>
            </a:pPr>
            <a:endParaRPr lang="nb-NO" sz="2000" i="1" dirty="0">
              <a:solidFill>
                <a:schemeClr val="bg1"/>
              </a:solidFill>
              <a:latin typeface="Source Sans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dirty="0">
                <a:solidFill>
                  <a:schemeClr val="bg1"/>
                </a:solidFill>
                <a:latin typeface="Source Sans Pro" panose="020B0503030403020204" pitchFamily="34" charset="0"/>
              </a:rPr>
              <a:t>Brukeren er så frustrert over situasjonen at hen ikke klarer å forstå hva du ber om av dokumentasjon. Nå begynner også du å kjenne på frustrasjon, og du har mest lyst til å avslutte samtalen. </a:t>
            </a:r>
          </a:p>
          <a:p>
            <a:pPr marL="0" indent="0">
              <a:buNone/>
            </a:pPr>
            <a:endParaRPr lang="nb-NO" sz="2000" i="1" dirty="0">
              <a:solidFill>
                <a:schemeClr val="bg1"/>
              </a:solidFill>
              <a:latin typeface="Source Sans Pro" panose="020B0503030403020204" pitchFamily="34" charset="0"/>
            </a:endParaRPr>
          </a:p>
          <a:p>
            <a:r>
              <a:rPr lang="nb-NO" i="1" dirty="0">
                <a:solidFill>
                  <a:schemeClr val="bg1"/>
                </a:solidFill>
                <a:latin typeface="Source Sans Pro" panose="020B0503030403020204" pitchFamily="34" charset="0"/>
              </a:rPr>
              <a:t>Fortsett samtalen.</a:t>
            </a:r>
          </a:p>
          <a:p>
            <a:pPr marL="0" indent="0">
              <a:buNone/>
            </a:pPr>
            <a:endParaRPr lang="nb-NO" sz="2000" i="1" dirty="0">
              <a:solidFill>
                <a:schemeClr val="bg1"/>
              </a:solidFill>
              <a:latin typeface="Source Sans Pro" panose="020B0503030403020204" pitchFamily="34" charset="0"/>
            </a:endParaRPr>
          </a:p>
          <a:p>
            <a:pPr marL="0" indent="0">
              <a:buNone/>
            </a:pPr>
            <a:r>
              <a:rPr lang="nb-NO" sz="2000" i="0" dirty="0">
                <a:solidFill>
                  <a:schemeClr val="bg1"/>
                </a:solidFill>
                <a:latin typeface="Source Sans Pro" panose="020B0503030403020204" pitchFamily="34" charset="0"/>
              </a:rPr>
              <a:t>Du får en triade av brukeren, og du kjenner på at dette er en utfordrende samtale og at du ikke fortjener en slik triade. </a:t>
            </a:r>
          </a:p>
          <a:p>
            <a:pPr marL="0" indent="0">
              <a:buNone/>
            </a:pPr>
            <a:endParaRPr lang="nb-NO" sz="2000" i="0" dirty="0">
              <a:solidFill>
                <a:schemeClr val="bg1"/>
              </a:solidFill>
              <a:latin typeface="Source Sans Pro" panose="020B0503030403020204" pitchFamily="34" charset="0"/>
            </a:endParaRPr>
          </a:p>
          <a:p>
            <a:pPr indent="0">
              <a:buNone/>
            </a:pPr>
            <a:r>
              <a:rPr lang="nb-NO" i="1" dirty="0">
                <a:solidFill>
                  <a:schemeClr val="bg1"/>
                </a:solidFill>
                <a:latin typeface="Source Sans Pro" panose="020B0503030403020204" pitchFamily="34" charset="0"/>
              </a:rPr>
              <a:t>Avslutt samtalen. Bytt rolle.</a:t>
            </a:r>
          </a:p>
        </p:txBody>
      </p:sp>
    </p:spTree>
    <p:extLst>
      <p:ext uri="{BB962C8B-B14F-4D97-AF65-F5344CB8AC3E}">
        <p14:creationId xmlns:p14="http://schemas.microsoft.com/office/powerpoint/2010/main" val="380168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6B856E26-BC02-02C3-F481-1F7EA6EBFC6A}"/>
              </a:ext>
              <a:ext uri="{C183D7F6-B498-43B3-948B-1728B52AA6E4}">
                <adec:decorative xmlns:adec="http://schemas.microsoft.com/office/drawing/2017/decorative" val="1"/>
              </a:ext>
            </a:extLst>
          </p:cNvPr>
          <p:cNvSpPr/>
          <p:nvPr/>
        </p:nvSpPr>
        <p:spPr>
          <a:xfrm>
            <a:off x="6792087" y="2474194"/>
            <a:ext cx="1297456"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9" name="Rektangel 8">
            <a:extLst>
              <a:ext uri="{FF2B5EF4-FFF2-40B4-BE49-F238E27FC236}">
                <a16:creationId xmlns:a16="http://schemas.microsoft.com/office/drawing/2014/main" id="{9028DC28-F26F-EF93-9308-51513329B5A7}"/>
              </a:ext>
              <a:ext uri="{C183D7F6-B498-43B3-948B-1728B52AA6E4}">
                <adec:decorative xmlns:adec="http://schemas.microsoft.com/office/drawing/2017/decorative" val="1"/>
              </a:ext>
            </a:extLst>
          </p:cNvPr>
          <p:cNvSpPr/>
          <p:nvPr/>
        </p:nvSpPr>
        <p:spPr>
          <a:xfrm>
            <a:off x="5393458" y="2474194"/>
            <a:ext cx="1290714"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13" name="Rektangel 12">
            <a:extLst>
              <a:ext uri="{FF2B5EF4-FFF2-40B4-BE49-F238E27FC236}">
                <a16:creationId xmlns:a16="http://schemas.microsoft.com/office/drawing/2014/main" id="{C48148C8-5EAC-799F-2441-7E43E7429720}"/>
              </a:ext>
              <a:ext uri="{C183D7F6-B498-43B3-948B-1728B52AA6E4}">
                <adec:decorative xmlns:adec="http://schemas.microsoft.com/office/drawing/2017/decorative" val="1"/>
              </a:ext>
            </a:extLst>
          </p:cNvPr>
          <p:cNvSpPr/>
          <p:nvPr/>
        </p:nvSpPr>
        <p:spPr>
          <a:xfrm>
            <a:off x="3981378" y="2493858"/>
            <a:ext cx="1297456" cy="2806909"/>
          </a:xfrm>
          <a:prstGeom prst="rect">
            <a:avLst/>
          </a:prstGeom>
          <a:solidFill>
            <a:srgbClr val="63B6B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2549328" y="1474839"/>
            <a:ext cx="7093345" cy="1107511"/>
          </a:xfrm>
        </p:spPr>
        <p:txBody>
          <a:bodyPr/>
          <a:lstStyle/>
          <a:p>
            <a:pPr algn="ctr"/>
            <a:r>
              <a:rPr lang="nb-NO" dirty="0">
                <a:latin typeface="Source Sans Pro Semibold" panose="020B0603030403020204" pitchFamily="34" charset="0"/>
              </a:rPr>
              <a:t>Plan for perspektivtakingsøvelsen</a:t>
            </a:r>
            <a:br>
              <a:rPr lang="nb-NO" dirty="0">
                <a:latin typeface="Source Sans Pro Semibold" panose="020B0603030403020204" pitchFamily="34" charset="0"/>
              </a:rPr>
            </a:br>
            <a:br>
              <a:rPr lang="nb-NO" dirty="0">
                <a:latin typeface="Source Sans Pro Semibold" panose="020B0603030403020204" pitchFamily="34" charset="0"/>
              </a:rPr>
            </a:br>
            <a:endParaRPr lang="nb-NO" dirty="0">
              <a:latin typeface="Source Sans Pro Semibold" panose="020B0603030403020204" pitchFamily="34" charset="0"/>
            </a:endParaRPr>
          </a:p>
        </p:txBody>
      </p:sp>
      <p:pic>
        <p:nvPicPr>
          <p:cNvPr id="5" name="Grafikk 4">
            <a:extLst>
              <a:ext uri="{FF2B5EF4-FFF2-40B4-BE49-F238E27FC236}">
                <a16:creationId xmlns:a16="http://schemas.microsoft.com/office/drawing/2014/main" id="{A7957DFF-37AE-3714-45BA-CB08A13E971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89472" y="3100039"/>
            <a:ext cx="914400" cy="914400"/>
          </a:xfrm>
          <a:prstGeom prst="rect">
            <a:avLst/>
          </a:prstGeom>
        </p:spPr>
      </p:pic>
      <p:pic>
        <p:nvPicPr>
          <p:cNvPr id="6" name="Grafikk 5">
            <a:extLst>
              <a:ext uri="{FF2B5EF4-FFF2-40B4-BE49-F238E27FC236}">
                <a16:creationId xmlns:a16="http://schemas.microsoft.com/office/drawing/2014/main" id="{8B54EC43-8273-759E-973C-4C31BD4FB3A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20057" y="3052372"/>
            <a:ext cx="914400" cy="914400"/>
          </a:xfrm>
          <a:prstGeom prst="rect">
            <a:avLst/>
          </a:prstGeom>
        </p:spPr>
      </p:pic>
      <p:pic>
        <p:nvPicPr>
          <p:cNvPr id="12" name="Grafikk 11">
            <a:extLst>
              <a:ext uri="{FF2B5EF4-FFF2-40B4-BE49-F238E27FC236}">
                <a16:creationId xmlns:a16="http://schemas.microsoft.com/office/drawing/2014/main" id="{D4CAC79E-1710-F0D4-494F-BDD3DFA4D1D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94696" y="3073481"/>
            <a:ext cx="914400" cy="914400"/>
          </a:xfrm>
          <a:prstGeom prst="rect">
            <a:avLst/>
          </a:prstGeom>
        </p:spPr>
      </p:pic>
      <p:sp>
        <p:nvSpPr>
          <p:cNvPr id="7" name="TekstSylinder 6">
            <a:extLst>
              <a:ext uri="{FF2B5EF4-FFF2-40B4-BE49-F238E27FC236}">
                <a16:creationId xmlns:a16="http://schemas.microsoft.com/office/drawing/2014/main" id="{ABC513F2-8963-26E1-D0FE-5E9FD371E2F4}"/>
              </a:ext>
            </a:extLst>
          </p:cNvPr>
          <p:cNvSpPr txBox="1"/>
          <p:nvPr/>
        </p:nvSpPr>
        <p:spPr>
          <a:xfrm>
            <a:off x="3981377" y="4335884"/>
            <a:ext cx="1304165" cy="646331"/>
          </a:xfrm>
          <a:prstGeom prst="rect">
            <a:avLst/>
          </a:prstGeom>
          <a:noFill/>
        </p:spPr>
        <p:txBody>
          <a:bodyPr wrap="square" rtlCol="0">
            <a:spAutoFit/>
          </a:bodyPr>
          <a:lstStyle/>
          <a:p>
            <a:pPr algn="ctr"/>
            <a:r>
              <a:rPr lang="nb-NO" dirty="0">
                <a:solidFill>
                  <a:schemeClr val="bg1"/>
                </a:solidFill>
                <a:latin typeface="Source Sans Pro" panose="020B0503030403020204" pitchFamily="34" charset="0"/>
              </a:rPr>
              <a:t>Øvelse</a:t>
            </a:r>
            <a:br>
              <a:rPr lang="nb-NO" dirty="0">
                <a:solidFill>
                  <a:schemeClr val="bg1"/>
                </a:solidFill>
                <a:latin typeface="Source Sans Pro" panose="020B0503030403020204" pitchFamily="34" charset="0"/>
              </a:rPr>
            </a:br>
            <a:r>
              <a:rPr lang="nb-NO" dirty="0">
                <a:solidFill>
                  <a:schemeClr val="bg1"/>
                </a:solidFill>
                <a:latin typeface="Source Sans Pro" panose="020B0503030403020204" pitchFamily="34" charset="0"/>
              </a:rPr>
              <a:t>to og to</a:t>
            </a:r>
          </a:p>
        </p:txBody>
      </p:sp>
      <p:sp>
        <p:nvSpPr>
          <p:cNvPr id="4" name="TekstSylinder 3">
            <a:extLst>
              <a:ext uri="{FF2B5EF4-FFF2-40B4-BE49-F238E27FC236}">
                <a16:creationId xmlns:a16="http://schemas.microsoft.com/office/drawing/2014/main" id="{588BA9AB-DA46-8DD9-3384-337530DB9243}"/>
              </a:ext>
            </a:extLst>
          </p:cNvPr>
          <p:cNvSpPr txBox="1"/>
          <p:nvPr/>
        </p:nvSpPr>
        <p:spPr>
          <a:xfrm>
            <a:off x="5400166" y="4335883"/>
            <a:ext cx="1297456" cy="646331"/>
          </a:xfrm>
          <a:prstGeom prst="rect">
            <a:avLst/>
          </a:prstGeom>
          <a:noFill/>
        </p:spPr>
        <p:txBody>
          <a:bodyPr wrap="square" rtlCol="0">
            <a:spAutoFit/>
          </a:bodyPr>
          <a:lstStyle/>
          <a:p>
            <a:pPr algn="ctr"/>
            <a:r>
              <a:rPr lang="nb-NO" dirty="0">
                <a:solidFill>
                  <a:schemeClr val="bg1"/>
                </a:solidFill>
                <a:latin typeface="Source Sans Pro" panose="020B0503030403020204" pitchFamily="34" charset="0"/>
              </a:rPr>
              <a:t>Refleksjon to og to</a:t>
            </a:r>
          </a:p>
        </p:txBody>
      </p:sp>
      <p:sp>
        <p:nvSpPr>
          <p:cNvPr id="8" name="TekstSylinder 7">
            <a:extLst>
              <a:ext uri="{FF2B5EF4-FFF2-40B4-BE49-F238E27FC236}">
                <a16:creationId xmlns:a16="http://schemas.microsoft.com/office/drawing/2014/main" id="{2DF73463-EFAD-44C6-DB7A-D2E4AAEF7E70}"/>
              </a:ext>
            </a:extLst>
          </p:cNvPr>
          <p:cNvSpPr txBox="1"/>
          <p:nvPr/>
        </p:nvSpPr>
        <p:spPr>
          <a:xfrm>
            <a:off x="6792087" y="4335882"/>
            <a:ext cx="1280247" cy="646331"/>
          </a:xfrm>
          <a:prstGeom prst="rect">
            <a:avLst/>
          </a:prstGeom>
          <a:noFill/>
        </p:spPr>
        <p:txBody>
          <a:bodyPr wrap="square" rtlCol="0">
            <a:spAutoFit/>
          </a:bodyPr>
          <a:lstStyle/>
          <a:p>
            <a:pPr algn="ctr"/>
            <a:r>
              <a:rPr lang="nb-NO" dirty="0">
                <a:solidFill>
                  <a:schemeClr val="bg1"/>
                </a:solidFill>
                <a:latin typeface="Source Sans Pro" panose="020B0503030403020204" pitchFamily="34" charset="0"/>
              </a:rPr>
              <a:t>Refleksjon i plenum</a:t>
            </a:r>
          </a:p>
        </p:txBody>
      </p:sp>
    </p:spTree>
    <p:extLst>
      <p:ext uri="{BB962C8B-B14F-4D97-AF65-F5344CB8AC3E}">
        <p14:creationId xmlns:p14="http://schemas.microsoft.com/office/powerpoint/2010/main" val="326579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3574BAB-D5D5-7994-AE4B-A0EB414CA72E}"/>
              </a:ext>
              <a:ext uri="{C183D7F6-B498-43B3-948B-1728B52AA6E4}">
                <adec:decorative xmlns:adec="http://schemas.microsoft.com/office/drawing/2017/decorative" val="1"/>
              </a:ext>
            </a:extLst>
          </p:cNvPr>
          <p:cNvSpPr/>
          <p:nvPr/>
        </p:nvSpPr>
        <p:spPr>
          <a:xfrm>
            <a:off x="6219824" y="3245174"/>
            <a:ext cx="5972177"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7" name="Rektangel 6">
            <a:extLst>
              <a:ext uri="{FF2B5EF4-FFF2-40B4-BE49-F238E27FC236}">
                <a16:creationId xmlns:a16="http://schemas.microsoft.com/office/drawing/2014/main" id="{3EEE6847-E2E6-5015-69B7-F512D0647195}"/>
              </a:ext>
              <a:ext uri="{C183D7F6-B498-43B3-948B-1728B52AA6E4}">
                <adec:decorative xmlns:adec="http://schemas.microsoft.com/office/drawing/2017/decorative" val="1"/>
              </a:ext>
            </a:extLst>
          </p:cNvPr>
          <p:cNvSpPr/>
          <p:nvPr/>
        </p:nvSpPr>
        <p:spPr>
          <a:xfrm>
            <a:off x="0" y="3245174"/>
            <a:ext cx="5937250" cy="2806909"/>
          </a:xfrm>
          <a:prstGeom prst="rect">
            <a:avLst/>
          </a:prstGeom>
          <a:solidFill>
            <a:srgbClr val="0A595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6" name="Ellipse 5">
            <a:extLst>
              <a:ext uri="{FF2B5EF4-FFF2-40B4-BE49-F238E27FC236}">
                <a16:creationId xmlns:a16="http://schemas.microsoft.com/office/drawing/2014/main" id="{FB727EDB-13A0-6F38-B669-318C45A557B1}"/>
              </a:ext>
              <a:ext uri="{C183D7F6-B498-43B3-948B-1728B52AA6E4}">
                <adec:decorative xmlns:adec="http://schemas.microsoft.com/office/drawing/2017/decorative" val="1"/>
              </a:ext>
            </a:extLst>
          </p:cNvPr>
          <p:cNvSpPr/>
          <p:nvPr/>
        </p:nvSpPr>
        <p:spPr>
          <a:xfrm>
            <a:off x="5244574" y="431322"/>
            <a:ext cx="1702849" cy="1702849"/>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2991406" y="2429987"/>
            <a:ext cx="7113147" cy="701674"/>
          </a:xfrm>
        </p:spPr>
        <p:txBody>
          <a:bodyPr/>
          <a:lstStyle/>
          <a:p>
            <a:pPr algn="l"/>
            <a:r>
              <a:rPr lang="nb-NO" dirty="0">
                <a:latin typeface="Source Sans Pro Semibold" panose="020B0603030403020204" pitchFamily="34" charset="0"/>
              </a:rPr>
              <a:t>Refleksjonsarbeid etter rollespillet</a:t>
            </a:r>
            <a:br>
              <a:rPr lang="nb-NO" dirty="0">
                <a:latin typeface="Source Sans Pro Semibold" panose="020B0603030403020204" pitchFamily="34" charset="0"/>
              </a:rPr>
            </a:br>
            <a:br>
              <a:rPr lang="nb-NO" dirty="0">
                <a:latin typeface="Source Sans Pro Semibold" panose="020B0603030403020204" pitchFamily="34" charset="0"/>
              </a:rPr>
            </a:br>
            <a:br>
              <a:rPr lang="nb-NO" dirty="0">
                <a:latin typeface="Source Sans Pro Semibold" panose="020B0603030403020204" pitchFamily="34" charset="0"/>
              </a:rPr>
            </a:br>
            <a:endParaRPr lang="nb-NO" dirty="0">
              <a:latin typeface="Source Sans Pro Semibold" panose="020B0603030403020204" pitchFamily="34" charset="0"/>
            </a:endParaRPr>
          </a:p>
        </p:txBody>
      </p:sp>
      <p:sp>
        <p:nvSpPr>
          <p:cNvPr id="3" name="Plassholder for innhold 2">
            <a:extLst>
              <a:ext uri="{FF2B5EF4-FFF2-40B4-BE49-F238E27FC236}">
                <a16:creationId xmlns:a16="http://schemas.microsoft.com/office/drawing/2014/main" id="{11A2DE71-7A20-2374-077B-BDBF772236BD}"/>
              </a:ext>
            </a:extLst>
          </p:cNvPr>
          <p:cNvSpPr>
            <a:spLocks noGrp="1"/>
          </p:cNvSpPr>
          <p:nvPr>
            <p:ph sz="quarter" idx="13"/>
          </p:nvPr>
        </p:nvSpPr>
        <p:spPr>
          <a:xfrm>
            <a:off x="491690" y="3021619"/>
            <a:ext cx="5435582" cy="1035378"/>
          </a:xfrm>
        </p:spPr>
        <p:txBody>
          <a:bodyPr/>
          <a:lstStyle/>
          <a:p>
            <a:pPr marL="0" indent="0">
              <a:buNone/>
            </a:pPr>
            <a:endParaRPr lang="nb-NO" sz="1800" dirty="0">
              <a:latin typeface="Source Sans Pro" panose="020B0503030403020204" pitchFamily="34" charset="0"/>
            </a:endParaRPr>
          </a:p>
          <a:p>
            <a:pPr marL="0" indent="0">
              <a:buNone/>
            </a:pPr>
            <a:r>
              <a:rPr lang="nb-NO" sz="2000" b="1" dirty="0">
                <a:latin typeface="Source Sans Pro" panose="020B0503030403020204" pitchFamily="34" charset="0"/>
              </a:rPr>
              <a:t>Reflekter i gruppen: </a:t>
            </a:r>
            <a:br>
              <a:rPr lang="nb-NO" sz="1800" dirty="0">
                <a:latin typeface="Source Sans Pro" panose="020B0503030403020204" pitchFamily="34" charset="0"/>
              </a:rPr>
            </a:br>
            <a:r>
              <a:rPr lang="nb-NO" sz="2000" dirty="0">
                <a:latin typeface="Source Sans Pro" panose="020B0503030403020204" pitchFamily="34" charset="0"/>
              </a:rPr>
              <a:t>1) På hvilke måter utfordret rollespillet dine opprinnelige oppfatninger av situasjonen eller karakteren du portretterte?</a:t>
            </a:r>
          </a:p>
          <a:p>
            <a:pPr marL="0" indent="0">
              <a:buNone/>
            </a:pPr>
            <a:endParaRPr lang="nb-NO" sz="2000" dirty="0">
              <a:latin typeface="Source Sans Pro" panose="020B0503030403020204" pitchFamily="34" charset="0"/>
            </a:endParaRPr>
          </a:p>
          <a:p>
            <a:pPr marL="0" indent="0">
              <a:buNone/>
            </a:pPr>
            <a:r>
              <a:rPr lang="nb-NO" sz="2000" dirty="0">
                <a:latin typeface="Source Sans Pro" panose="020B0503030403020204" pitchFamily="34" charset="0"/>
              </a:rPr>
              <a:t>2) Hva var noen viktige innsikter du fikk ved å oppleve et annet perspektiv gjennom rollespillet?</a:t>
            </a:r>
          </a:p>
          <a:p>
            <a:pPr marL="0" indent="0">
              <a:buNone/>
            </a:pPr>
            <a:br>
              <a:rPr lang="nb-NO" sz="2000" dirty="0">
                <a:latin typeface="Source Sans Pro" panose="020B0503030403020204" pitchFamily="34" charset="0"/>
              </a:rPr>
            </a:br>
            <a:endParaRPr lang="nb-NO" sz="2000" dirty="0">
              <a:latin typeface="Source Sans Pro" panose="020B0503030403020204" pitchFamily="34" charset="0"/>
            </a:endParaRPr>
          </a:p>
          <a:p>
            <a:pPr marL="0" indent="0">
              <a:buNone/>
            </a:pPr>
            <a:endParaRPr lang="nb-NO" sz="2000" dirty="0">
              <a:latin typeface="Source Sans Pro" panose="020B0503030403020204" pitchFamily="34" charset="0"/>
            </a:endParaRPr>
          </a:p>
          <a:p>
            <a:pPr marL="0" indent="0">
              <a:buNone/>
            </a:pPr>
            <a:endParaRPr lang="nb-NO" sz="2000" dirty="0">
              <a:latin typeface="Source Sans Pro" panose="020B0503030403020204" pitchFamily="34" charset="0"/>
            </a:endParaRPr>
          </a:p>
          <a:p>
            <a:pPr marL="0" indent="0">
              <a:buNone/>
            </a:pPr>
            <a:endParaRPr lang="nb-NO" sz="1100" dirty="0">
              <a:latin typeface="Source Sans Pro" panose="020B0503030403020204" pitchFamily="34" charset="0"/>
            </a:endParaRPr>
          </a:p>
        </p:txBody>
      </p:sp>
      <p:sp>
        <p:nvSpPr>
          <p:cNvPr id="5" name="Plassholder for innhold 2">
            <a:extLst>
              <a:ext uri="{FF2B5EF4-FFF2-40B4-BE49-F238E27FC236}">
                <a16:creationId xmlns:a16="http://schemas.microsoft.com/office/drawing/2014/main" id="{39A1C384-EDCE-7A38-CD8E-E9F483002342}"/>
              </a:ext>
            </a:extLst>
          </p:cNvPr>
          <p:cNvSpPr txBox="1">
            <a:spLocks/>
          </p:cNvSpPr>
          <p:nvPr/>
        </p:nvSpPr>
        <p:spPr>
          <a:xfrm>
            <a:off x="6504667" y="3021619"/>
            <a:ext cx="5435582" cy="1035378"/>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1800" dirty="0">
              <a:latin typeface="Source Sans Pro" panose="020B0503030403020204" pitchFamily="34" charset="0"/>
            </a:endParaRPr>
          </a:p>
          <a:p>
            <a:pPr marL="0" indent="0">
              <a:buFont typeface="Arial" panose="020B0604020202020204" pitchFamily="34" charset="0"/>
              <a:buNone/>
            </a:pPr>
            <a:r>
              <a:rPr lang="nb-NO" sz="2000" b="1" dirty="0">
                <a:latin typeface="Source Sans Pro" panose="020B0503030403020204" pitchFamily="34" charset="0"/>
              </a:rPr>
              <a:t>Reflekter i plenum:</a:t>
            </a:r>
            <a:br>
              <a:rPr lang="nb-NO" sz="1800" dirty="0">
                <a:latin typeface="Source Sans Pro" panose="020B0503030403020204" pitchFamily="34" charset="0"/>
              </a:rPr>
            </a:br>
            <a:r>
              <a:rPr lang="nb-NO" sz="2000" dirty="0">
                <a:latin typeface="Source Sans Pro" panose="020B0503030403020204" pitchFamily="34" charset="0"/>
              </a:rPr>
              <a:t>1) Hva ville du gjort i den situasjonen?</a:t>
            </a:r>
            <a:br>
              <a:rPr lang="nb-NO" sz="2000" dirty="0">
                <a:latin typeface="Source Sans Pro" panose="020B0503030403020204" pitchFamily="34" charset="0"/>
              </a:rPr>
            </a:br>
            <a:r>
              <a:rPr lang="nb-NO" sz="2000" dirty="0">
                <a:latin typeface="Source Sans Pro" panose="020B0503030403020204" pitchFamily="34" charset="0"/>
              </a:rPr>
              <a:t> </a:t>
            </a:r>
            <a:br>
              <a:rPr lang="nb-NO" sz="2000" dirty="0">
                <a:latin typeface="Source Sans Pro" panose="020B0503030403020204" pitchFamily="34" charset="0"/>
              </a:rPr>
            </a:br>
            <a:br>
              <a:rPr lang="nb-NO" sz="2000" dirty="0">
                <a:latin typeface="Source Sans Pro" panose="020B0503030403020204" pitchFamily="34" charset="0"/>
              </a:rPr>
            </a:br>
            <a:r>
              <a:rPr lang="nb-NO" sz="2000" dirty="0">
                <a:latin typeface="Source Sans Pro" panose="020B0503030403020204" pitchFamily="34" charset="0"/>
              </a:rPr>
              <a:t>2) Hvordan tror du den andre personen oppfattet din adferd?</a:t>
            </a:r>
            <a:br>
              <a:rPr lang="nb-NO" sz="2000" dirty="0">
                <a:latin typeface="Source Sans Pro" panose="020B0503030403020204" pitchFamily="34" charset="0"/>
              </a:rPr>
            </a:br>
            <a:endParaRPr lang="nb-NO" sz="2000" dirty="0">
              <a:latin typeface="Source Sans Pro" panose="020B0503030403020204" pitchFamily="34" charset="0"/>
            </a:endParaRPr>
          </a:p>
          <a:p>
            <a:pPr marL="0" indent="0">
              <a:buFont typeface="Arial" panose="020B0604020202020204" pitchFamily="34" charset="0"/>
              <a:buNone/>
            </a:pPr>
            <a:endParaRPr lang="nb-NO" sz="2000" dirty="0">
              <a:latin typeface="Source Sans Pro" panose="020B0503030403020204" pitchFamily="34" charset="0"/>
            </a:endParaRPr>
          </a:p>
          <a:p>
            <a:pPr marL="0" indent="0">
              <a:buFont typeface="Arial" panose="020B0604020202020204" pitchFamily="34" charset="0"/>
              <a:buNone/>
            </a:pPr>
            <a:endParaRPr lang="nb-NO" sz="2000" dirty="0">
              <a:latin typeface="Source Sans Pro" panose="020B0503030403020204" pitchFamily="34" charset="0"/>
            </a:endParaRPr>
          </a:p>
          <a:p>
            <a:pPr marL="0" indent="0">
              <a:buFont typeface="Arial" panose="020B0604020202020204" pitchFamily="34" charset="0"/>
              <a:buNone/>
            </a:pPr>
            <a:endParaRPr lang="nb-NO" sz="1100" dirty="0">
              <a:latin typeface="Source Sans Pro" panose="020B0503030403020204" pitchFamily="34" charset="0"/>
            </a:endParaRPr>
          </a:p>
        </p:txBody>
      </p:sp>
      <p:pic>
        <p:nvPicPr>
          <p:cNvPr id="9" name="Grafikk 8">
            <a:extLst>
              <a:ext uri="{FF2B5EF4-FFF2-40B4-BE49-F238E27FC236}">
                <a16:creationId xmlns:a16="http://schemas.microsoft.com/office/drawing/2014/main" id="{65727F76-D5CE-3FC4-8F7D-0EC5183C05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05424" y="569333"/>
            <a:ext cx="914400" cy="914400"/>
          </a:xfrm>
          <a:prstGeom prst="rect">
            <a:avLst/>
          </a:prstGeom>
        </p:spPr>
      </p:pic>
      <p:pic>
        <p:nvPicPr>
          <p:cNvPr id="10" name="Grafikk 9">
            <a:extLst>
              <a:ext uri="{FF2B5EF4-FFF2-40B4-BE49-F238E27FC236}">
                <a16:creationId xmlns:a16="http://schemas.microsoft.com/office/drawing/2014/main" id="{2AE6C744-4790-D8BA-F8D3-A6DBF3D11BE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37250" y="1026533"/>
            <a:ext cx="914400" cy="914400"/>
          </a:xfrm>
          <a:prstGeom prst="rect">
            <a:avLst/>
          </a:prstGeom>
        </p:spPr>
      </p:pic>
    </p:spTree>
    <p:extLst>
      <p:ext uri="{BB962C8B-B14F-4D97-AF65-F5344CB8AC3E}">
        <p14:creationId xmlns:p14="http://schemas.microsoft.com/office/powerpoint/2010/main" val="27585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60BAFDB8-5041-D66C-42E7-830DC795B454}"/>
              </a:ext>
              <a:ext uri="{C183D7F6-B498-43B3-948B-1728B52AA6E4}">
                <adec:decorative xmlns:adec="http://schemas.microsoft.com/office/drawing/2017/decorative" val="1"/>
              </a:ext>
            </a:extLst>
          </p:cNvPr>
          <p:cNvSpPr/>
          <p:nvPr/>
        </p:nvSpPr>
        <p:spPr>
          <a:xfrm>
            <a:off x="4978166" y="3083707"/>
            <a:ext cx="2200743" cy="2200743"/>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3083461" y="1710629"/>
            <a:ext cx="6025079" cy="1199075"/>
          </a:xfrm>
        </p:spPr>
        <p:txBody>
          <a:bodyPr/>
          <a:lstStyle/>
          <a:p>
            <a:pPr algn="ctr"/>
            <a:r>
              <a:rPr lang="nb-NO" dirty="0">
                <a:latin typeface="Source Sans Pro Semibold" panose="020B0603030403020204" pitchFamily="34" charset="0"/>
              </a:rPr>
              <a:t>Hva skal vi bli bedre på, </a:t>
            </a:r>
            <a:br>
              <a:rPr lang="nb-NO" dirty="0">
                <a:latin typeface="Source Sans Pro Semibold" panose="020B0603030403020204" pitchFamily="34" charset="0"/>
              </a:rPr>
            </a:br>
            <a:r>
              <a:rPr lang="nb-NO" dirty="0">
                <a:latin typeface="Source Sans Pro Semibold" panose="020B0603030403020204" pitchFamily="34" charset="0"/>
              </a:rPr>
              <a:t>og hvordan skal vi klare det?</a:t>
            </a:r>
          </a:p>
        </p:txBody>
      </p:sp>
      <p:pic>
        <p:nvPicPr>
          <p:cNvPr id="5" name="Grafikk 4">
            <a:extLst>
              <a:ext uri="{FF2B5EF4-FFF2-40B4-BE49-F238E27FC236}">
                <a16:creationId xmlns:a16="http://schemas.microsoft.com/office/drawing/2014/main" id="{6C4E3E5C-4F08-6F99-7CCC-3A60B77D80C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9923" y="3248398"/>
            <a:ext cx="1492820" cy="1492820"/>
          </a:xfrm>
          <a:prstGeom prst="rect">
            <a:avLst/>
          </a:prstGeom>
        </p:spPr>
      </p:pic>
    </p:spTree>
    <p:extLst>
      <p:ext uri="{BB962C8B-B14F-4D97-AF65-F5344CB8AC3E}">
        <p14:creationId xmlns:p14="http://schemas.microsoft.com/office/powerpoint/2010/main" val="139673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5959"/>
        </a:solidFill>
        <a:effectLst/>
      </p:bgPr>
    </p:bg>
    <p:spTree>
      <p:nvGrpSpPr>
        <p:cNvPr id="1" name=""/>
        <p:cNvGrpSpPr/>
        <p:nvPr/>
      </p:nvGrpSpPr>
      <p:grpSpPr>
        <a:xfrm>
          <a:off x="0" y="0"/>
          <a:ext cx="0" cy="0"/>
          <a:chOff x="0" y="0"/>
          <a:chExt cx="0" cy="0"/>
        </a:xfrm>
      </p:grpSpPr>
      <p:sp>
        <p:nvSpPr>
          <p:cNvPr id="10" name="Sky 9">
            <a:extLst>
              <a:ext uri="{FF2B5EF4-FFF2-40B4-BE49-F238E27FC236}">
                <a16:creationId xmlns:a16="http://schemas.microsoft.com/office/drawing/2014/main" id="{873945A9-72BE-F2C0-E323-870D27FCB186}"/>
              </a:ext>
              <a:ext uri="{C183D7F6-B498-43B3-948B-1728B52AA6E4}">
                <adec:decorative xmlns:adec="http://schemas.microsoft.com/office/drawing/2017/decorative" val="1"/>
              </a:ext>
            </a:extLst>
          </p:cNvPr>
          <p:cNvSpPr/>
          <p:nvPr/>
        </p:nvSpPr>
        <p:spPr>
          <a:xfrm>
            <a:off x="5078802" y="1184050"/>
            <a:ext cx="6947338" cy="5602013"/>
          </a:xfrm>
          <a:prstGeom prst="cloud">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e 4">
            <a:extLst>
              <a:ext uri="{FF2B5EF4-FFF2-40B4-BE49-F238E27FC236}">
                <a16:creationId xmlns:a16="http://schemas.microsoft.com/office/drawing/2014/main" id="{1599E8B7-2618-4B50-D92B-4F7B743391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22976" y="5026635"/>
            <a:ext cx="3363338" cy="1891878"/>
          </a:xfrm>
          <a:prstGeom prst="rect">
            <a:avLst/>
          </a:prstGeom>
        </p:spPr>
      </p:pic>
      <p:sp>
        <p:nvSpPr>
          <p:cNvPr id="6" name="Sky 5">
            <a:extLst>
              <a:ext uri="{FF2B5EF4-FFF2-40B4-BE49-F238E27FC236}">
                <a16:creationId xmlns:a16="http://schemas.microsoft.com/office/drawing/2014/main" id="{FB9D8CF0-723C-2B3B-05C7-D4E6650FD879}"/>
              </a:ext>
              <a:ext uri="{C183D7F6-B498-43B3-948B-1728B52AA6E4}">
                <adec:decorative xmlns:adec="http://schemas.microsoft.com/office/drawing/2017/decorative" val="1"/>
              </a:ext>
            </a:extLst>
          </p:cNvPr>
          <p:cNvSpPr/>
          <p:nvPr/>
        </p:nvSpPr>
        <p:spPr>
          <a:xfrm>
            <a:off x="0" y="0"/>
            <a:ext cx="5653548" cy="4449606"/>
          </a:xfrm>
          <a:prstGeom prst="cloud">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Plassholder for innhold 6">
            <a:extLst>
              <a:ext uri="{FF2B5EF4-FFF2-40B4-BE49-F238E27FC236}">
                <a16:creationId xmlns:a16="http://schemas.microsoft.com/office/drawing/2014/main" id="{B11A9FF4-4109-46CB-0160-DBA280B08C01}"/>
              </a:ext>
            </a:extLst>
          </p:cNvPr>
          <p:cNvSpPr>
            <a:spLocks noGrp="1"/>
          </p:cNvSpPr>
          <p:nvPr>
            <p:ph type="title" idx="4294967295"/>
          </p:nvPr>
        </p:nvSpPr>
        <p:spPr>
          <a:xfrm>
            <a:off x="908050" y="755650"/>
            <a:ext cx="5510213"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dirty="0">
                <a:ln>
                  <a:noFill/>
                </a:ln>
                <a:solidFill>
                  <a:srgbClr val="173941"/>
                </a:solidFill>
                <a:effectLst/>
                <a:uLnTx/>
                <a:uFillTx/>
                <a:latin typeface="Source Sans Pro Semibold" panose="020B0603030403020204" pitchFamily="34" charset="0"/>
                <a:ea typeface="+mn-ea"/>
                <a:cs typeface="Arial" panose="020B0604020202020204" pitchFamily="34" charset="0"/>
              </a:rPr>
              <a:t>Hva kan jeg bli bedre på?</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arenR"/>
              <a:tabLst/>
              <a:defRPr/>
            </a:pPr>
            <a:endParaRPr kumimoji="0" lang="nb-NO" sz="2800" b="0" i="0" u="none" strike="noStrike" kern="1200" cap="none" spc="0" normalizeH="0" baseline="0" noProof="0" dirty="0">
              <a:ln>
                <a:noFill/>
              </a:ln>
              <a:solidFill>
                <a:srgbClr val="173941"/>
              </a:solidFill>
              <a:effectLst/>
              <a:uLnTx/>
              <a:uFillTx/>
              <a:latin typeface="Source Sans Pro Semibold" panose="020B0603030403020204" pitchFamily="34" charset="0"/>
              <a:ea typeface="+mn-ea"/>
              <a:cs typeface="Arial" panose="020B0604020202020204" pitchFamily="34" charset="0"/>
            </a:endParaRPr>
          </a:p>
        </p:txBody>
      </p:sp>
      <p:sp>
        <p:nvSpPr>
          <p:cNvPr id="9" name="Plassholder for innhold 8">
            <a:extLst>
              <a:ext uri="{FF2B5EF4-FFF2-40B4-BE49-F238E27FC236}">
                <a16:creationId xmlns:a16="http://schemas.microsoft.com/office/drawing/2014/main" id="{EA70AE51-9BC9-F8D5-A934-77FEE316923E}"/>
              </a:ext>
            </a:extLst>
          </p:cNvPr>
          <p:cNvSpPr>
            <a:spLocks noGrp="1"/>
          </p:cNvSpPr>
          <p:nvPr>
            <p:ph sz="half" idx="2"/>
          </p:nvPr>
        </p:nvSpPr>
        <p:spPr>
          <a:xfrm>
            <a:off x="6031192" y="2506662"/>
            <a:ext cx="6280346" cy="4351338"/>
          </a:xfrm>
        </p:spPr>
        <p:txBody>
          <a:bodyPr>
            <a:normAutofit/>
          </a:bodyPr>
          <a:lstStyle/>
          <a:p>
            <a:pPr marL="0" indent="0">
              <a:buFont typeface="Arial" panose="020B0604020202020204" pitchFamily="34" charset="0"/>
              <a:buNone/>
            </a:pPr>
            <a:r>
              <a:rPr lang="nb-NO" dirty="0">
                <a:solidFill>
                  <a:srgbClr val="173941"/>
                </a:solidFill>
                <a:latin typeface="Source Sans Pro Semibold" panose="020B0603030403020204" pitchFamily="34" charset="0"/>
              </a:rPr>
              <a:t>Hva kan vi som enhet bli bedre på?</a:t>
            </a:r>
          </a:p>
          <a:p>
            <a:pPr marL="0" indent="0">
              <a:buNone/>
            </a:pPr>
            <a:endParaRPr lang="nb-NO" dirty="0">
              <a:solidFill>
                <a:srgbClr val="005491"/>
              </a:solidFill>
            </a:endParaRPr>
          </a:p>
        </p:txBody>
      </p:sp>
      <p:sp>
        <p:nvSpPr>
          <p:cNvPr id="2" name="Rektangel 1">
            <a:extLst>
              <a:ext uri="{FF2B5EF4-FFF2-40B4-BE49-F238E27FC236}">
                <a16:creationId xmlns:a16="http://schemas.microsoft.com/office/drawing/2014/main" id="{3ED5CFEA-B3CC-395C-2E2D-5226B008DC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793586" y="201706"/>
            <a:ext cx="1290987" cy="625288"/>
          </a:xfrm>
          <a:prstGeom prst="rect">
            <a:avLst/>
          </a:prstGeom>
          <a:solidFill>
            <a:srgbClr val="0A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 name="Bilde 3">
            <a:extLst>
              <a:ext uri="{FF2B5EF4-FFF2-40B4-BE49-F238E27FC236}">
                <a16:creationId xmlns:a16="http://schemas.microsoft.com/office/drawing/2014/main" id="{346E4C77-1E56-E419-6BAA-8E322BF01B2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8701"/>
          <a:stretch/>
        </p:blipFill>
        <p:spPr>
          <a:xfrm>
            <a:off x="10313895" y="282677"/>
            <a:ext cx="1712245" cy="837145"/>
          </a:xfrm>
          <a:prstGeom prst="rect">
            <a:avLst/>
          </a:prstGeom>
        </p:spPr>
      </p:pic>
      <p:pic>
        <p:nvPicPr>
          <p:cNvPr id="8" name="Bilde 7">
            <a:extLst>
              <a:ext uri="{FF2B5EF4-FFF2-40B4-BE49-F238E27FC236}">
                <a16:creationId xmlns:a16="http://schemas.microsoft.com/office/drawing/2014/main" id="{6C184CB6-025C-AE66-AEDF-82AF78CABC8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36950"/>
            <a:ext cx="2874638" cy="3429001"/>
          </a:xfrm>
          <a:prstGeom prst="rect">
            <a:avLst/>
          </a:prstGeom>
        </p:spPr>
      </p:pic>
    </p:spTree>
    <p:extLst>
      <p:ext uri="{BB962C8B-B14F-4D97-AF65-F5344CB8AC3E}">
        <p14:creationId xmlns:p14="http://schemas.microsoft.com/office/powerpoint/2010/main" val="558524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1194">
              <a:srgbClr val="27515E"/>
            </a:gs>
            <a:gs pos="58608">
              <a:srgbClr val="6AB8D7"/>
            </a:gs>
            <a:gs pos="0">
              <a:srgbClr val="17394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1C7124AC-A4C1-EC0F-DBDC-6C38703AE766}"/>
              </a:ext>
              <a:ext uri="{C183D7F6-B498-43B3-948B-1728B52AA6E4}">
                <adec:decorative xmlns:adec="http://schemas.microsoft.com/office/drawing/2017/decorative" val="1"/>
              </a:ext>
            </a:extLst>
          </p:cNvPr>
          <p:cNvSpPr>
            <a:spLocks/>
          </p:cNvSpPr>
          <p:nvPr/>
        </p:nvSpPr>
        <p:spPr>
          <a:xfrm>
            <a:off x="-101740" y="0"/>
            <a:ext cx="12395480" cy="6858000"/>
          </a:xfrm>
          <a:prstGeom prst="rect">
            <a:avLst/>
          </a:prstGeom>
          <a:solidFill>
            <a:srgbClr val="0A59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9" name="Plassholder for innhold 8">
            <a:extLst>
              <a:ext uri="{FF2B5EF4-FFF2-40B4-BE49-F238E27FC236}">
                <a16:creationId xmlns:a16="http://schemas.microsoft.com/office/drawing/2014/main" id="{EA70AE51-9BC9-F8D5-A934-77FEE316923E}"/>
              </a:ext>
            </a:extLst>
          </p:cNvPr>
          <p:cNvSpPr>
            <a:spLocks noGrp="1"/>
          </p:cNvSpPr>
          <p:nvPr>
            <p:ph type="title" idx="4294967295"/>
          </p:nvPr>
        </p:nvSpPr>
        <p:spPr>
          <a:xfrm>
            <a:off x="1235075" y="630238"/>
            <a:ext cx="10956925" cy="873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kumimoji="0" lang="nb-NO" sz="3200" b="0" i="0" u="none" strike="noStrike" kern="1200" cap="none" spc="0" normalizeH="0" baseline="0" noProof="0" dirty="0">
                <a:ln>
                  <a:noFill/>
                </a:ln>
                <a:solidFill>
                  <a:schemeClr val="bg1"/>
                </a:solidFill>
                <a:effectLst/>
                <a:uLnTx/>
                <a:uFillTx/>
                <a:latin typeface="Source Sans Pro Semibold" panose="020B0603030403020204" pitchFamily="34" charset="0"/>
                <a:ea typeface="+mn-ea"/>
                <a:cs typeface="+mn-cs"/>
              </a:rPr>
              <a:t>Forslag til hva vi som enhet kan bli bedre på, </a:t>
            </a:r>
            <a:br>
              <a:rPr kumimoji="0" lang="nb-NO" sz="3200" b="0" i="0" u="none" strike="noStrike" kern="1200" cap="none" spc="0" normalizeH="0" baseline="0" noProof="0" dirty="0">
                <a:ln>
                  <a:noFill/>
                </a:ln>
                <a:solidFill>
                  <a:schemeClr val="bg1"/>
                </a:solidFill>
                <a:effectLst/>
                <a:uLnTx/>
                <a:uFillTx/>
                <a:latin typeface="Source Sans Pro Semibold" panose="020B0603030403020204" pitchFamily="34" charset="0"/>
                <a:ea typeface="+mn-ea"/>
                <a:cs typeface="+mn-cs"/>
              </a:rPr>
            </a:br>
            <a:r>
              <a:rPr kumimoji="0" lang="nb-NO" sz="3200" b="0" i="0" u="none" strike="noStrike" kern="1200" cap="none" spc="0" normalizeH="0" baseline="0" noProof="0" dirty="0">
                <a:ln>
                  <a:noFill/>
                </a:ln>
                <a:solidFill>
                  <a:schemeClr val="bg1"/>
                </a:solidFill>
                <a:effectLst/>
                <a:uLnTx/>
                <a:uFillTx/>
                <a:latin typeface="Source Sans Pro Semibold" panose="020B0603030403020204" pitchFamily="34" charset="0"/>
                <a:ea typeface="+mn-ea"/>
                <a:cs typeface="+mn-cs"/>
              </a:rPr>
              <a:t>og hvordan vi skal klare det</a:t>
            </a:r>
          </a:p>
          <a:p>
            <a:pPr marL="0" marR="0" lvl="0" indent="0" algn="l"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endParaRPr kumimoji="0" lang="nb-NO" sz="2400" b="0" i="0" u="none" strike="noStrike" kern="1200" cap="none" spc="0" normalizeH="0" baseline="0" noProof="0" dirty="0">
              <a:ln>
                <a:noFill/>
              </a:ln>
              <a:solidFill>
                <a:schemeClr val="bg1"/>
              </a:solidFill>
              <a:effectLst/>
              <a:uLnTx/>
              <a:uFillTx/>
              <a:latin typeface="Source Sans Pro Semibold" panose="020B0603030403020204" pitchFamily="34" charset="0"/>
              <a:ea typeface="+mn-ea"/>
              <a:cs typeface="+mn-cs"/>
            </a:endParaRPr>
          </a:p>
        </p:txBody>
      </p:sp>
      <p:sp>
        <p:nvSpPr>
          <p:cNvPr id="4" name="Rektangel: avrundede hjørner 3" descr="Plassholder for å skrive ned forslag til hva vi som enhet kan bli bedre på">
            <a:extLst>
              <a:ext uri="{FF2B5EF4-FFF2-40B4-BE49-F238E27FC236}">
                <a16:creationId xmlns:a16="http://schemas.microsoft.com/office/drawing/2014/main" id="{7A5FE80D-92F1-00EC-0BCD-6EBD6DC374F1}"/>
              </a:ext>
            </a:extLst>
          </p:cNvPr>
          <p:cNvSpPr/>
          <p:nvPr/>
        </p:nvSpPr>
        <p:spPr>
          <a:xfrm>
            <a:off x="615043" y="1763486"/>
            <a:ext cx="5230586" cy="43434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ktangel: avrundede hjørner 7" descr="Plassholder til å skrive ned hvordan vi skal klare det">
            <a:extLst>
              <a:ext uri="{FF2B5EF4-FFF2-40B4-BE49-F238E27FC236}">
                <a16:creationId xmlns:a16="http://schemas.microsoft.com/office/drawing/2014/main" id="{E5E339F3-45EE-8210-2D57-EDFC4B4FAEC7}"/>
              </a:ext>
            </a:extLst>
          </p:cNvPr>
          <p:cNvSpPr/>
          <p:nvPr/>
        </p:nvSpPr>
        <p:spPr>
          <a:xfrm>
            <a:off x="6343347" y="1763486"/>
            <a:ext cx="5230586" cy="43434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Bilde 12">
            <a:extLst>
              <a:ext uri="{FF2B5EF4-FFF2-40B4-BE49-F238E27FC236}">
                <a16:creationId xmlns:a16="http://schemas.microsoft.com/office/drawing/2014/main" id="{3122B98B-EAF9-B1C8-CBFF-635517E7D08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701"/>
          <a:stretch/>
        </p:blipFill>
        <p:spPr>
          <a:xfrm>
            <a:off x="10313895" y="282677"/>
            <a:ext cx="1712245" cy="837145"/>
          </a:xfrm>
          <a:prstGeom prst="rect">
            <a:avLst/>
          </a:prstGeom>
        </p:spPr>
      </p:pic>
    </p:spTree>
    <p:extLst>
      <p:ext uri="{BB962C8B-B14F-4D97-AF65-F5344CB8AC3E}">
        <p14:creationId xmlns:p14="http://schemas.microsoft.com/office/powerpoint/2010/main" val="258370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941BEFCD-AA2E-2615-68B1-EDEC732612DD}"/>
              </a:ext>
              <a:ext uri="{C183D7F6-B498-43B3-948B-1728B52AA6E4}">
                <adec:decorative xmlns:adec="http://schemas.microsoft.com/office/drawing/2017/decorative" val="1"/>
              </a:ext>
            </a:extLst>
          </p:cNvPr>
          <p:cNvSpPr/>
          <p:nvPr/>
        </p:nvSpPr>
        <p:spPr>
          <a:xfrm>
            <a:off x="4995629" y="2574456"/>
            <a:ext cx="2200743" cy="2200743"/>
          </a:xfrm>
          <a:prstGeom prst="ellipse">
            <a:avLst/>
          </a:prstGeom>
          <a:solidFill>
            <a:srgbClr val="047F8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2" name="Tittel 1">
            <a:extLst>
              <a:ext uri="{FF2B5EF4-FFF2-40B4-BE49-F238E27FC236}">
                <a16:creationId xmlns:a16="http://schemas.microsoft.com/office/drawing/2014/main" id="{44109F32-1AF6-C21C-610C-9337B828C300}"/>
              </a:ext>
            </a:extLst>
          </p:cNvPr>
          <p:cNvSpPr>
            <a:spLocks noGrp="1"/>
          </p:cNvSpPr>
          <p:nvPr>
            <p:ph type="title"/>
          </p:nvPr>
        </p:nvSpPr>
        <p:spPr>
          <a:xfrm>
            <a:off x="0" y="1717675"/>
            <a:ext cx="12191999" cy="963175"/>
          </a:xfrm>
        </p:spPr>
        <p:txBody>
          <a:bodyPr/>
          <a:lstStyle/>
          <a:p>
            <a:pPr algn="ctr"/>
            <a:r>
              <a:rPr lang="nb-NO" dirty="0">
                <a:latin typeface="Source Sans Pro Semibold" panose="020B0603030403020204" pitchFamily="34" charset="0"/>
              </a:rPr>
              <a:t>Evaluere øvelsen</a:t>
            </a:r>
          </a:p>
        </p:txBody>
      </p:sp>
      <p:pic>
        <p:nvPicPr>
          <p:cNvPr id="5" name="Grafikk 4">
            <a:extLst>
              <a:ext uri="{FF2B5EF4-FFF2-40B4-BE49-F238E27FC236}">
                <a16:creationId xmlns:a16="http://schemas.microsoft.com/office/drawing/2014/main" id="{EFC76F16-2ED6-F208-BE49-3DAE56C1CC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92843" y="2775873"/>
            <a:ext cx="1806315" cy="1806315"/>
          </a:xfrm>
          <a:prstGeom prst="rect">
            <a:avLst/>
          </a:prstGeom>
        </p:spPr>
      </p:pic>
      <p:sp>
        <p:nvSpPr>
          <p:cNvPr id="7" name="Plassholder for innhold 6">
            <a:extLst>
              <a:ext uri="{FF2B5EF4-FFF2-40B4-BE49-F238E27FC236}">
                <a16:creationId xmlns:a16="http://schemas.microsoft.com/office/drawing/2014/main" id="{39AEEDF0-51AD-9E14-12C4-A11671FBF10B}"/>
              </a:ext>
            </a:extLst>
          </p:cNvPr>
          <p:cNvSpPr>
            <a:spLocks noGrp="1"/>
          </p:cNvSpPr>
          <p:nvPr>
            <p:ph sz="quarter" idx="13"/>
          </p:nvPr>
        </p:nvSpPr>
        <p:spPr/>
        <p:txBody>
          <a:bodyPr/>
          <a:lstStyle/>
          <a:p>
            <a:endParaRPr lang="nb-NO"/>
          </a:p>
        </p:txBody>
      </p:sp>
    </p:spTree>
    <p:extLst>
      <p:ext uri="{BB962C8B-B14F-4D97-AF65-F5344CB8AC3E}">
        <p14:creationId xmlns:p14="http://schemas.microsoft.com/office/powerpoint/2010/main" val="315883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4" id="{A3B289D5-C212-4060-B558-CB2F623F4E1A}" vid="{4797F2A0-F43A-445B-9C31-C040EC0BA0B5}"/>
    </a:ext>
  </a:extLst>
</a:theme>
</file>

<file path=ppt/theme/theme2.xml><?xml version="1.0" encoding="utf-8"?>
<a:theme xmlns:a="http://schemas.openxmlformats.org/drawingml/2006/main" name="3_Office-tema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37D64B8-36B2-4243-B8A9-6D5F5F474809}">
  <we:reference id="wa104380506" version="1.3.0.0" store="nb-NO" storeType="OMEX"/>
  <we:alternateReferences>
    <we:reference id="wa104380506" version="1.3.0.0" store="WA10438050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j25543a5815d485da9a5e0773ad762e9 xmlns="b5e314e9-6553-4a59-bcfc-7da4f277279e">
      <Terms xmlns="http://schemas.microsoft.com/office/infopath/2007/PartnerControls"/>
    </j25543a5815d485da9a5e0773ad762e9>
    <TaxCatchAll xmlns="b5e314e9-6553-4a59-bcfc-7da4f277279e" xsi:nil="true"/>
    <lcf76f155ced4ddcb4097134ff3c332f xmlns="f47caf36-4a69-40d2-bbc1-7c75f88b4cf3">
      <Terms xmlns="http://schemas.microsoft.com/office/infopath/2007/PartnerControls"/>
    </lcf76f155ced4ddcb4097134ff3c332f>
    <SharedWithUsers xmlns="b5e314e9-6553-4a59-bcfc-7da4f277279e">
      <UserInfo>
        <DisplayName>Alexander Karlsen</DisplayName>
        <AccountId>400</AccountId>
        <AccountType/>
      </UserInfo>
      <UserInfo>
        <DisplayName>Sanja Kostovska Skaar</DisplayName>
        <AccountId>14</AccountId>
        <AccountType/>
      </UserInfo>
      <UserInfo>
        <DisplayName>Ragnhild Ninni Aamodt Grønlie</DisplayName>
        <AccountId>22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885AFA66CD7E646A90DDD3E6D12E79D" ma:contentTypeVersion="16" ma:contentTypeDescription="Opprett et nytt dokument." ma:contentTypeScope="" ma:versionID="70e1cdd1c3aa813216ba7ef58b540161">
  <xsd:schema xmlns:xsd="http://www.w3.org/2001/XMLSchema" xmlns:xs="http://www.w3.org/2001/XMLSchema" xmlns:p="http://schemas.microsoft.com/office/2006/metadata/properties" xmlns:ns2="b5e314e9-6553-4a59-bcfc-7da4f277279e" xmlns:ns3="f47caf36-4a69-40d2-bbc1-7c75f88b4cf3" targetNamespace="http://schemas.microsoft.com/office/2006/metadata/properties" ma:root="true" ma:fieldsID="76e835de4efa325c099970eda151303b" ns2:_="" ns3:_="">
    <xsd:import namespace="b5e314e9-6553-4a59-bcfc-7da4f277279e"/>
    <xsd:import namespace="f47caf36-4a69-40d2-bbc1-7c75f88b4cf3"/>
    <xsd:element name="properties">
      <xsd:complexType>
        <xsd:sequence>
          <xsd:element name="documentManagement">
            <xsd:complexType>
              <xsd:all>
                <xsd:element ref="ns2:j25543a5815d485da9a5e0773ad762e9" minOccurs="0"/>
                <xsd:element ref="ns2:TaxCatchAll" minOccurs="0"/>
                <xsd:element ref="ns3:MediaServiceMetadata" minOccurs="0"/>
                <xsd:element ref="ns3:MediaServiceFastMetadata" minOccurs="0"/>
                <xsd:element ref="ns2:SharedWithUsers" minOccurs="0"/>
                <xsd:element ref="ns2:SharedWithDetails"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e314e9-6553-4a59-bcfc-7da4f277279e" elementFormDefault="qualified">
    <xsd:import namespace="http://schemas.microsoft.com/office/2006/documentManagement/types"/>
    <xsd:import namespace="http://schemas.microsoft.com/office/infopath/2007/PartnerControls"/>
    <xsd:element name="j25543a5815d485da9a5e0773ad762e9" ma:index="9" nillable="true" ma:taxonomy="true" ma:internalName="j25543a5815d485da9a5e0773ad762e9" ma:taxonomyFieldName="GtProjectPhase" ma:displayName="Fase" ma:fieldId="{325543a5-815d-485d-a9a5-e0773ad762e9}" ma:sspId="eb0be57b-a27d-473a-a780-396a80130851" ma:termSetId="abcfc9d9-a263-4abb-8234-be973c46258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f26d8302-9525-41ef-8529-cbd884876dbc}" ma:internalName="TaxCatchAll" ma:showField="CatchAllData" ma:web="b5e314e9-6553-4a59-bcfc-7da4f277279e">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47caf36-4a69-40d2-bbc1-7c75f88b4cf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eb0be57b-a27d-473a-a780-396a8013085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086C8C-FB98-4C31-93B5-1D7EDDDFF3EC}">
  <ds:schemaRefs>
    <ds:schemaRef ds:uri="http://schemas.microsoft.com/sharepoint/v3/contenttype/forms"/>
  </ds:schemaRefs>
</ds:datastoreItem>
</file>

<file path=customXml/itemProps2.xml><?xml version="1.0" encoding="utf-8"?>
<ds:datastoreItem xmlns:ds="http://schemas.openxmlformats.org/officeDocument/2006/customXml" ds:itemID="{83AB6F3D-CCE8-4463-B14E-B36E15E55A9A}">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f47caf36-4a69-40d2-bbc1-7c75f88b4cf3"/>
    <ds:schemaRef ds:uri="b5e314e9-6553-4a59-bcfc-7da4f277279e"/>
    <ds:schemaRef ds:uri="http://www.w3.org/XML/1998/namespace"/>
    <ds:schemaRef ds:uri="http://purl.org/dc/dcmitype/"/>
  </ds:schemaRefs>
</ds:datastoreItem>
</file>

<file path=customXml/itemProps3.xml><?xml version="1.0" encoding="utf-8"?>
<ds:datastoreItem xmlns:ds="http://schemas.openxmlformats.org/officeDocument/2006/customXml" ds:itemID="{00285CCA-CEA0-4999-BDC6-977ABD700692}">
  <ds:schemaRefs>
    <ds:schemaRef ds:uri="b5e314e9-6553-4a59-bcfc-7da4f277279e"/>
    <ds:schemaRef ds:uri="f47caf36-4a69-40d2-bbc1-7c75f88b4c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PP-mal-DFØ-4 ver 01</Template>
  <TotalTime>3093</TotalTime>
  <Words>1647</Words>
  <Application>Microsoft Office PowerPoint</Application>
  <PresentationFormat>Widescreen</PresentationFormat>
  <Paragraphs>133</Paragraphs>
  <Slides>13</Slides>
  <Notes>13</Notes>
  <HiddenSlides>0</HiddenSlides>
  <MMClips>0</MMClips>
  <ScaleCrop>false</ScaleCrop>
  <HeadingPairs>
    <vt:vector size="4" baseType="variant">
      <vt:variant>
        <vt:lpstr>Tema</vt:lpstr>
      </vt:variant>
      <vt:variant>
        <vt:i4>2</vt:i4>
      </vt:variant>
      <vt:variant>
        <vt:lpstr>Lysbildetitler</vt:lpstr>
      </vt:variant>
      <vt:variant>
        <vt:i4>13</vt:i4>
      </vt:variant>
    </vt:vector>
  </HeadingPairs>
  <TitlesOfParts>
    <vt:vector size="15" baseType="lpstr">
      <vt:lpstr>DFØ ppt mal</vt:lpstr>
      <vt:lpstr>3_Office-tema 2013 – 2022</vt:lpstr>
      <vt:lpstr>Støttemateriell for deg som skal fasilitere øvelse i perspektivtaking </vt:lpstr>
      <vt:lpstr>Tips og råd til deg som fasilitator</vt:lpstr>
      <vt:lpstr>Øvelse i perspektivtaking</vt:lpstr>
      <vt:lpstr>Velkommen til læring gjennom perspektivtaking</vt:lpstr>
      <vt:lpstr>Plan for øvelsen i perspektivtaking</vt:lpstr>
      <vt:lpstr>Film om hvorfor øvelse i perspektivtaking  gir godt læringsutbytte</vt:lpstr>
      <vt:lpstr>Problemstilling for øvelsen i perspektivtaking </vt:lpstr>
      <vt:lpstr>Plan for perspektivtakingsøvelsen  </vt:lpstr>
      <vt:lpstr>Refleksjonsarbeid etter rollespillet   </vt:lpstr>
      <vt:lpstr>Hva skal vi bli bedre på,  og hvordan skal vi klare det?</vt:lpstr>
      <vt:lpstr>Hva kan jeg bli bedre på? </vt:lpstr>
      <vt:lpstr>Forslag til hva vi som enhet kan bli bedre på,  og hvordan vi skal klare det </vt:lpstr>
      <vt:lpstr>Evaluere øvelsen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Støttemateriell for deg som skal gjennomføre læringsprosessen</dc:title>
  <dc:creator>Sanja Kostovska Skaar</dc:creator>
  <dc:description>template by officeconsult.no</dc:description>
  <cp:lastModifiedBy>Sanja Kostovska Skaar</cp:lastModifiedBy>
  <cp:revision>7</cp:revision>
  <cp:lastPrinted>2019-09-18T10:30:50Z</cp:lastPrinted>
  <dcterms:created xsi:type="dcterms:W3CDTF">2024-04-24T08:57:11Z</dcterms:created>
  <dcterms:modified xsi:type="dcterms:W3CDTF">2024-06-11T10:19:50Z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0x010100A885AFA66CD7E646A90DDD3E6D12E79D</vt:lpwstr>
  </property>
  <property fmtid="{D5CDD505-2E9C-101B-9397-08002B2CF9AE}" pid="4" name="MSIP_Label_8bb0167d-908e-4a65-8442-c47631123900_Enabled">
    <vt:lpwstr>true</vt:lpwstr>
  </property>
  <property fmtid="{D5CDD505-2E9C-101B-9397-08002B2CF9AE}" pid="5" name="MSIP_Label_8bb0167d-908e-4a65-8442-c47631123900_SetDate">
    <vt:lpwstr>2021-01-04T12:01:41Z</vt:lpwstr>
  </property>
  <property fmtid="{D5CDD505-2E9C-101B-9397-08002B2CF9AE}" pid="6" name="MSIP_Label_8bb0167d-908e-4a65-8442-c47631123900_Method">
    <vt:lpwstr>Privileged</vt:lpwstr>
  </property>
  <property fmtid="{D5CDD505-2E9C-101B-9397-08002B2CF9AE}" pid="7" name="MSIP_Label_8bb0167d-908e-4a65-8442-c47631123900_Name">
    <vt:lpwstr>Offentlig</vt:lpwstr>
  </property>
  <property fmtid="{D5CDD505-2E9C-101B-9397-08002B2CF9AE}" pid="8" name="MSIP_Label_8bb0167d-908e-4a65-8442-c47631123900_SiteId">
    <vt:lpwstr>1a91f966-247e-497b-bee6-09072f7ea02a</vt:lpwstr>
  </property>
  <property fmtid="{D5CDD505-2E9C-101B-9397-08002B2CF9AE}" pid="9" name="MSIP_Label_8bb0167d-908e-4a65-8442-c47631123900_ActionId">
    <vt:lpwstr>919b8d8b-725d-457a-b0e6-90703158446f</vt:lpwstr>
  </property>
  <property fmtid="{D5CDD505-2E9C-101B-9397-08002B2CF9AE}" pid="10" name="MSIP_Label_8bb0167d-908e-4a65-8442-c47631123900_ContentBits">
    <vt:lpwstr>0</vt:lpwstr>
  </property>
  <property fmtid="{D5CDD505-2E9C-101B-9397-08002B2CF9AE}" pid="11" name="GtProjectPhase">
    <vt:lpwstr/>
  </property>
  <property fmtid="{D5CDD505-2E9C-101B-9397-08002B2CF9AE}" pid="12" name="MediaServiceImageTags">
    <vt:lpwstr/>
  </property>
</Properties>
</file>