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799" r:id="rId5"/>
  </p:sldMasterIdLst>
  <p:notesMasterIdLst>
    <p:notesMasterId r:id="rId18"/>
  </p:notesMasterIdLst>
  <p:handoutMasterIdLst>
    <p:handoutMasterId r:id="rId19"/>
  </p:handoutMasterIdLst>
  <p:sldIdLst>
    <p:sldId id="310" r:id="rId6"/>
    <p:sldId id="312" r:id="rId7"/>
    <p:sldId id="274" r:id="rId8"/>
    <p:sldId id="280" r:id="rId9"/>
    <p:sldId id="283" r:id="rId10"/>
    <p:sldId id="320" r:id="rId11"/>
    <p:sldId id="302" r:id="rId12"/>
    <p:sldId id="285" r:id="rId13"/>
    <p:sldId id="286" r:id="rId14"/>
    <p:sldId id="301" r:id="rId15"/>
    <p:sldId id="303" r:id="rId16"/>
    <p:sldId id="287" r:id="rId17"/>
  </p:sldIdLst>
  <p:sldSz cx="12192000" cy="6858000"/>
  <p:notesSz cx="6858000" cy="9144000"/>
  <p:embeddedFontLst>
    <p:embeddedFont>
      <p:font typeface="Georgia" panose="02040502050405020303" pitchFamily="18" charset="0"/>
      <p:regular r:id="rId20"/>
      <p:bold r:id="rId21"/>
      <p:italic r:id="rId22"/>
      <p:boldItalic r:id="rId23"/>
    </p:embeddedFont>
    <p:embeddedFont>
      <p:font typeface="Source Sans Pro" panose="020B0503030403020204" pitchFamily="34" charset="0"/>
      <p:regular r:id="rId24"/>
      <p:bold r:id="rId25"/>
      <p:italic r:id="rId26"/>
      <p:boldItalic r:id="rId27"/>
    </p:embeddedFont>
    <p:embeddedFont>
      <p:font typeface="Source Sans Pro Semibold" panose="020B0603030403020204" pitchFamily="34" charset="0"/>
      <p:bold r:id="rId28"/>
      <p:boldItalic r:id="rId29"/>
    </p:embeddedFont>
  </p:embeddedFontLst>
  <p:custDataLst>
    <p:tags r:id="rId30"/>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55"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BE5623-04C1-9894-05F7-C96BFF594E9F}" name="Ragnhild Ninni Aamodt Grønlie" initials="RG" userId="S::ragnhildaamodt.gronlie@dfo.no::fb9df3f8-11a7-459e-8e99-6a76cdbab754" providerId="AD"/>
  <p188:author id="{11158E37-D220-6D57-CB54-26AC318462A8}" name="Sanja Kostovska Skaar" initials="SS" userId="S::sanja.skaar@dfo.no::e58b7517-bf2d-4f0d-b789-efe4fa566b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7F8B"/>
    <a:srgbClr val="0A5959"/>
    <a:srgbClr val="63B6BF"/>
    <a:srgbClr val="0097AB"/>
    <a:srgbClr val="173941"/>
    <a:srgbClr val="012A4C"/>
    <a:srgbClr val="D9D9D9"/>
    <a:srgbClr val="FFFFFF"/>
    <a:srgbClr val="C4246C"/>
    <a:srgbClr val="E0E1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9A16-B38B-4446-B9CD-54636BDDF775}" v="1298" dt="2024-06-11T07:27:49.409"/>
    <p1510:client id="{31F33AF8-206D-441C-A567-98C6149DA3B8}" v="1" dt="2024-06-11T07:56:21.252"/>
    <p1510:client id="{4AB2B79D-1AEE-445D-B5AF-EA4E25CD5327}" v="1" dt="2024-06-10T10:25:07.34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455"/>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11.06.2024</a:t>
            </a:fld>
            <a:endParaRPr lang="nb-NO"/>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11.06.2024</a:t>
            </a:fld>
            <a:endParaRPr lang="nb-NO"/>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a:t>Dette lysarket kan du skjule eller fjerne når du skal bruke denne PPT-en på refleksjonsverkstedet.</a:t>
            </a:r>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778870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Dette lysarket kan du skjule eller fjerne når du skal bruke denne PPT-en på refleksjonsverkstedet.</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429252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i="1"/>
              <a:t>Forslag til manus til den som skal </a:t>
            </a:r>
            <a:r>
              <a:rPr lang="nb-NO" i="1" err="1"/>
              <a:t>fasilitere</a:t>
            </a:r>
            <a:r>
              <a:rPr lang="nb-NO" i="1"/>
              <a:t> verkstedet:</a:t>
            </a:r>
          </a:p>
          <a:p>
            <a:pPr marL="0" indent="0">
              <a:buNone/>
            </a:pPr>
            <a:endParaRPr lang="nb-NO" i="1"/>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200" b="1" i="0" u="none" strike="noStrike" kern="1200" cap="none" spc="0" normalizeH="0" baseline="0" noProof="0">
                <a:ln>
                  <a:noFill/>
                </a:ln>
                <a:solidFill>
                  <a:srgbClr val="FFFFFF"/>
                </a:solidFill>
                <a:effectLst/>
                <a:uLnTx/>
                <a:uFillTx/>
                <a:latin typeface="Arial" panose="020B0604020202020204"/>
                <a:ea typeface="+mn-ea"/>
                <a:cs typeface="+mn-cs"/>
              </a:rPr>
              <a:t>Formålet med refleksjonsverkstedet er</a:t>
            </a:r>
            <a:r>
              <a:rPr kumimoji="0" lang="nb-NO" sz="1200" b="0" i="0" u="none" strike="noStrike" kern="1200" cap="none" spc="0" normalizeH="0" baseline="0" noProof="0">
                <a:ln>
                  <a:noFill/>
                </a:ln>
                <a:solidFill>
                  <a:srgbClr val="FFFFFF"/>
                </a:solidFill>
                <a:effectLst/>
                <a:uLnTx/>
                <a:uFillTx/>
                <a:latin typeface="Arial" panose="020B0604020202020204"/>
                <a:ea typeface="+mn-ea"/>
                <a:cs typeface="+mn-cs"/>
              </a:rPr>
              <a:t> å få mest mulig læringsutbytte ved å relatere det faglige innholdet i e-læringskurset En sak for Walter til egen arbeidshverdag.</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12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lang="nb-NO"/>
              <a:t>Vi skal reflektere i fellesskap over egen praksis og utforske forbedringsrommet for å endre holdninger og adferd.</a:t>
            </a:r>
          </a:p>
        </p:txBody>
      </p:sp>
      <p:sp>
        <p:nvSpPr>
          <p:cNvPr id="4" name="Plassholder for dato 3"/>
          <p:cNvSpPr>
            <a:spLocks noGrp="1"/>
          </p:cNvSpPr>
          <p:nvPr>
            <p:ph type="dt" sz="quarter"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3B0E9-98D9-A04D-AF6B-E5FA66EF2D4F}" type="datetime1">
              <a:rPr kumimoji="0" lang="nb-NO" sz="9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11.06.2024</a:t>
            </a:fld>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Plassholder for lysbildenumm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7622FB-343F-3A4F-848E-AB9F407A3C84}" type="slidenum">
              <a:rPr kumimoji="0" lang="nb-NO" sz="9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Plassholder for bunntekst 5"/>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Plassholder for topptekst 6"/>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074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i="1"/>
              <a:t>Forslag til manus:</a:t>
            </a:r>
            <a:br>
              <a:rPr lang="nb-NO"/>
            </a:br>
            <a:br>
              <a:rPr lang="nb-NO"/>
            </a:br>
            <a:r>
              <a:rPr lang="nb-NO"/>
              <a:t>Forskning på læring viser at det er når vi jobber aktivt med fagstoffet at vi lærer best. Refleksjonsverkstedet skal hjelpe oss til å utvikle dypere forståelse av fagstoffet ved å relatere det faglige innholdet i En sak for Walter til vår egen arbeidshverdag. </a:t>
            </a:r>
          </a:p>
          <a:p>
            <a:pPr marL="0" indent="0">
              <a:buNone/>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FFFFFF"/>
                </a:solidFill>
                <a:effectLst/>
                <a:uLnTx/>
                <a:uFillTx/>
                <a:latin typeface="Arial" panose="020B0604020202020204"/>
                <a:ea typeface="+mn-ea"/>
                <a:cs typeface="+mn-cs"/>
              </a:rPr>
              <a:t>Et e-læringskurset alene løser ikke alle behov for kompetanseutvikling om hvordan utøve god saksbehandling og forvaltningsskikk.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a:p>
            <a:pPr marL="0" indent="0">
              <a:buNone/>
            </a:pPr>
            <a:r>
              <a:rPr lang="nb-NO" sz="1800"/>
              <a:t>Vi må relatere temaene i kurset til egen arbeidshverdag og vi må gjøre kompetanseutviklingen </a:t>
            </a:r>
            <a:r>
              <a:rPr lang="nb-NO" sz="1800" err="1"/>
              <a:t>praksisnær</a:t>
            </a:r>
            <a:r>
              <a:rPr lang="nb-NO" sz="1800"/>
              <a:t> når vi reflekterer og diskuterer sammen. Vi lærer mer når vi jobber sammen og skaper kultur for læring og kontinuerlig forbedring.</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4</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30478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b="1"/>
              <a:t>Tidsbruk: </a:t>
            </a:r>
            <a:r>
              <a:rPr lang="nb-NO" sz="1200"/>
              <a:t>1,5 time (innledningen + plan for verkstedet inkl. pause på 10 min)</a:t>
            </a:r>
          </a:p>
          <a:p>
            <a:pPr marL="0" indent="0">
              <a:buNone/>
            </a:pPr>
            <a:endParaRPr lang="nb-NO" sz="1200"/>
          </a:p>
          <a:p>
            <a:pPr marL="0" indent="0">
              <a:buNone/>
            </a:pPr>
            <a:r>
              <a:rPr lang="nb-NO" sz="1200" b="1"/>
              <a:t>Plan for verkstedet:</a:t>
            </a:r>
          </a:p>
          <a:p>
            <a:pPr marL="457200" indent="-457200">
              <a:buAutoNum type="arabicPeriod"/>
            </a:pPr>
            <a:r>
              <a:rPr lang="nb-NO" sz="1200"/>
              <a:t>Se film om hvorfor grupperefleksjon (2 min)</a:t>
            </a:r>
          </a:p>
          <a:p>
            <a:pPr marL="457200" indent="-457200">
              <a:buAutoNum type="arabicPeriod"/>
            </a:pPr>
            <a:r>
              <a:rPr lang="nb-NO" sz="1200"/>
              <a:t>Presenter refleksjonsspørsmålene (2 min)</a:t>
            </a:r>
          </a:p>
          <a:p>
            <a:pPr marL="457200" indent="-457200">
              <a:buAutoNum type="arabicPeriod"/>
            </a:pPr>
            <a:r>
              <a:rPr lang="nb-NO" sz="1200"/>
              <a:t>Prat to og to/tre og tre (10 min)</a:t>
            </a:r>
          </a:p>
          <a:p>
            <a:pPr marL="457200" indent="-457200">
              <a:buAutoNum type="arabicPeriod"/>
            </a:pPr>
            <a:r>
              <a:rPr lang="nb-NO" sz="1200"/>
              <a:t>Del i plenum (15 min)</a:t>
            </a:r>
          </a:p>
          <a:p>
            <a:pPr marL="457200" indent="-457200">
              <a:buAutoNum type="arabicPeriod"/>
            </a:pPr>
            <a:r>
              <a:rPr lang="nb-NO" sz="1200"/>
              <a:t>Prat to og to/tre og tre (10 min)</a:t>
            </a:r>
          </a:p>
          <a:p>
            <a:pPr marL="457200" indent="-457200">
              <a:buAutoNum type="arabicPeriod"/>
            </a:pPr>
            <a:r>
              <a:rPr lang="nb-NO" sz="1200"/>
              <a:t>Del i plenum (15 min)</a:t>
            </a:r>
          </a:p>
          <a:p>
            <a:pPr marL="457200" indent="-457200">
              <a:buAutoNum type="arabicPeriod"/>
            </a:pPr>
            <a:r>
              <a:rPr lang="nb-NO" sz="1200"/>
              <a:t>Pause (10 min)</a:t>
            </a:r>
          </a:p>
          <a:p>
            <a:pPr marL="457200" indent="-457200">
              <a:buAutoNum type="arabicPeriod"/>
            </a:pPr>
            <a:r>
              <a:rPr lang="nb-NO" sz="1200"/>
              <a:t>Identifiser forbedringsområder, utviklingsmål og hvordan følge opp over tid (18 min)</a:t>
            </a:r>
          </a:p>
          <a:p>
            <a:pPr marL="457200" indent="-457200">
              <a:buAutoNum type="arabicPeriod"/>
            </a:pPr>
            <a:r>
              <a:rPr lang="nb-NO" sz="1200"/>
              <a:t>Evaluer verkstedet (3 min)</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5</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892996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a:t>For å spille av filmen, trenger du internettilgang. Sjekk at lyden på høyttalerne er på.  </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6</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9909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800"/>
              <a:t>Presenter refleksjonsspørsmålene dere har valgt. Det beste er om dere formulerer spørsmål som er relevante for deres arbeidshverdag, men bruk gjerne forslagene som ligger i veiledningsheftet og som vi også har lagt inn nedenfor. (2 min)</a:t>
            </a:r>
          </a:p>
          <a:p>
            <a:pPr marL="0" indent="0">
              <a:buNone/>
            </a:pPr>
            <a:endParaRPr lang="nb-NO"/>
          </a:p>
          <a:p>
            <a:pPr marL="0" indent="0">
              <a:buNone/>
            </a:pPr>
            <a:r>
              <a:rPr lang="nb-NO" sz="1800" b="1" kern="100">
                <a:solidFill>
                  <a:srgbClr val="0F4761"/>
                </a:solidFill>
                <a:effectLst/>
                <a:latin typeface="Aptos Display" panose="020B0004020202020204" pitchFamily="34" charset="0"/>
                <a:ea typeface="Yu Gothic Light" panose="020B0300000000000000" pitchFamily="34" charset="-128"/>
                <a:cs typeface="Times New Roman" panose="02020603050405020304" pitchFamily="18" charset="0"/>
              </a:rPr>
              <a:t>Forslag til temaer og refleksjonsspørsmål </a:t>
            </a:r>
            <a:r>
              <a:rPr lang="nb-NO" sz="1800" b="0" kern="100">
                <a:solidFill>
                  <a:srgbClr val="0F4761"/>
                </a:solidFill>
                <a:effectLst/>
                <a:latin typeface="Aptos Display" panose="020B0004020202020204" pitchFamily="34" charset="0"/>
                <a:ea typeface="Yu Gothic Light" panose="020B0300000000000000" pitchFamily="34" charset="-128"/>
                <a:cs typeface="Times New Roman" panose="02020603050405020304" pitchFamily="18" charset="0"/>
              </a:rPr>
              <a:t>(h</a:t>
            </a:r>
            <a:r>
              <a:rPr lang="nb-NO" sz="1800"/>
              <a:t>entet fra Veileder for gjennomføring av En sak for Walter)</a:t>
            </a:r>
            <a:endParaRPr lang="nb-NO" sz="1800" b="1" kern="100">
              <a:solidFill>
                <a:srgbClr val="0F4761"/>
              </a:solidFill>
              <a:effectLst/>
              <a:latin typeface="Aptos Display" panose="020B0004020202020204" pitchFamily="34" charset="0"/>
              <a:ea typeface="Yu Gothic Light" panose="020B0300000000000000" pitchFamily="34" charset="-128"/>
              <a:cs typeface="Times New Roman" panose="02020603050405020304" pitchFamily="18" charset="0"/>
            </a:endParaRPr>
          </a:p>
          <a:p>
            <a:pPr marL="0" indent="0" algn="l" rtl="0" fontAlgn="base">
              <a:buNone/>
            </a:pPr>
            <a:br>
              <a:rPr lang="nb-NO" sz="1200" b="1" i="0">
                <a:solidFill>
                  <a:srgbClr val="000000"/>
                </a:solidFill>
                <a:effectLst/>
                <a:highlight>
                  <a:srgbClr val="FFFFFF"/>
                </a:highlight>
                <a:latin typeface="Aptos" panose="020B0004020202020204" pitchFamily="34" charset="0"/>
              </a:rPr>
            </a:br>
            <a:r>
              <a:rPr lang="nb-NO" sz="1200" b="1" i="0">
                <a:solidFill>
                  <a:srgbClr val="000000"/>
                </a:solidFill>
                <a:effectLst/>
                <a:highlight>
                  <a:srgbClr val="FFFFFF"/>
                </a:highlight>
                <a:latin typeface="Aptos" panose="020B0004020202020204" pitchFamily="34" charset="0"/>
              </a:rPr>
              <a:t>Rollen som saksbehandler</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Saksbehandling krever god forståelse av egen rolle og hvilke etiske vurderinger som ligger til grunn for arbeidet man gjør.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Hva konkret krever rollen som saksbehandler og myndighetsutøver av oss?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utøver vi god forvaltningsskikk?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sikrer vi at nyansatte får en god introduksjon til arbeidsoppgavene og våre rutiner, slik at vi som enhet har en felles forståelse av rollen som saksbehandlere? </a:t>
            </a:r>
          </a:p>
          <a:p>
            <a:pPr marL="0" indent="0" algn="l" rtl="0" fontAlgn="base">
              <a:buNone/>
            </a:pPr>
            <a:br>
              <a:rPr lang="nb-NO" sz="1200" b="1" i="0">
                <a:solidFill>
                  <a:srgbClr val="000000"/>
                </a:solidFill>
                <a:effectLst/>
                <a:highlight>
                  <a:srgbClr val="FFFFFF"/>
                </a:highlight>
                <a:latin typeface="Aptos" panose="020B0004020202020204" pitchFamily="34" charset="0"/>
              </a:rPr>
            </a:br>
            <a:r>
              <a:rPr lang="nb-NO" sz="1200" b="1" i="0">
                <a:solidFill>
                  <a:srgbClr val="000000"/>
                </a:solidFill>
                <a:effectLst/>
                <a:highlight>
                  <a:srgbClr val="FFFFFF"/>
                </a:highlight>
                <a:latin typeface="Aptos" panose="020B0004020202020204" pitchFamily="34" charset="0"/>
              </a:rPr>
              <a:t>Veiledningsplikt</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Ansatte i statsforvaltningen har en veiledningsplikt etter forvaltningsloven, og denne veiledningsplikten er en viktig del av forvaltningens arbeid.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ivaretar vi veiledningsplikten hos oss?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tar vi hensyn til målgruppens forutsetninger for at de forstår sine rettigheter, plikter eller relevant informasjon?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Habilitet</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Å være inhabil innebærer at det foreligger omstendigheter som er egnet til å svekke tilliten til en persons upartiskhet. Hvis slike forhold foreligger, forutsetter reglene om habilitet at vedkommende ikke skal delta i behandlingen og i avgjørelsen av den konkrete saken.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vurderer og håndterer vi habilitet i vår arbeidshverdag?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I hvilken sammenheng kjenner vi på utfordringer knyttet til habilitet og hvordan håndterer vi det?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Taushetsplikt</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Taushetsplikt innebærer både en plikt til å la være å dele opplysninger, og til å behandle opplysningene på forsvarlig måte, slik at man hindrer at uvedkommende får tilgang til dem.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håndterer vi i praksis taushetsplikten hos oss?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håndterer vi taushetsplikt når vi har behov for å diskutere saken med andre?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Har vi for vane å diskutere taushetsbelagte opplysninger i lunsjen eller på andre arrangementer?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Hva gjør vi om vi har gitt ut taushetsbelagte opplysninger?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Åpenhet og innsyn i saksbehandlingen</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Prinsippet om åpenhet eller offentlighetsprinsippet skal sikre allmennhetens tilgang til informasjon om det offentliges saksbehandling og utøvelse av offentlig myndighet.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håndterer vi innsynskrav i vår virksomhet?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Selv om et dokument kan unntas for innsyn, har vi rutiner for å utvise meroffentlighet?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Hva er våre rutiner for å opplyse om at saksbehandlingen kan ta lenger tid, dersom vi får mange eller kompliserte innsynskrav?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Utredningsplikten – når er en sak godt nok opplyst?</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Forvaltningsloven fastslår at forvaltningsorganet har en alminnelig utredningsplikt i saker om enkeltvedtak.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vurderer vi at saken er godt nok opplyst?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ivaretar vi prinsippene om både grundighet og saklighet?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Begrunnelse</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Begrunnelsen i et enkeltvedtak skal forklare sakens utfall for parten, og omfanget skal tilpasses vedtakets betydning.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begrunner vi vedtak hos oss? Har vi en omforent forståelse for hva en begrunnelse skal inneholde?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beskriver vi regler som har vært avgjørende?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forklarer vi hvilke fakta avgjørelsen bygger på?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Hva slags mottaker skriver vi begrunnelsen til? Er det en profesjonell part, en advokat, eller en privatperson?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skriver vi slik at mottakeren kan forstå de avveiningene og vurderingene som er gjort?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Skjønnsutøvelse</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Å utøve skjønn handler om å gjøre en konkret vurdering som ikke er bestemt på forhånd.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utøver vi skjønn hos oss?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ivaretar vi hensynet om å gi en begrunnelse for hva vi har lagt vekt på ved utøving av skjønn?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Vedtaksutforming</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Når vedtak skal fattes, er det mye vi som saksbehandlere må tenke igjennom og forholde oss til. Både hva det skal inneholde og hvordan skrive det. Tenk over og diskuter om vedtakene er forståelige og lettleste for brukerne våre.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jobber vi med å forbedre språket i våre vedtaksbrev?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Har vi rutiner for å </a:t>
            </a:r>
            <a:r>
              <a:rPr lang="nb-NO" sz="1200" b="0" i="0" err="1">
                <a:solidFill>
                  <a:srgbClr val="000000"/>
                </a:solidFill>
                <a:effectLst/>
                <a:highlight>
                  <a:srgbClr val="FFFFFF"/>
                </a:highlight>
                <a:latin typeface="Aptos" panose="020B0004020202020204" pitchFamily="34" charset="0"/>
              </a:rPr>
              <a:t>kvalitetssikre</a:t>
            </a:r>
            <a:r>
              <a:rPr lang="nb-NO" sz="1200" b="0" i="0">
                <a:solidFill>
                  <a:srgbClr val="000000"/>
                </a:solidFill>
                <a:effectLst/>
                <a:highlight>
                  <a:srgbClr val="FFFFFF"/>
                </a:highlight>
                <a:latin typeface="Aptos" panose="020B0004020202020204" pitchFamily="34" charset="0"/>
              </a:rPr>
              <a:t> språket?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Tenker vi gjennom hvilke forutsetninger mottaker av brevet har for å forstå vedtaksbrevet?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Er det tydelig informasjon om hva mottaker må følge opp?  </a:t>
            </a: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Bruker vi ord og fagbegreper brukerne forstår? </a:t>
            </a:r>
          </a:p>
          <a:p>
            <a:pPr marL="0" indent="0" algn="l" rtl="0" fontAlgn="base">
              <a:buNone/>
            </a:pPr>
            <a:endParaRPr lang="nb-NO" sz="1200" b="1" i="0">
              <a:solidFill>
                <a:srgbClr val="000000"/>
              </a:solidFill>
              <a:effectLst/>
              <a:highlight>
                <a:srgbClr val="FFFFFF"/>
              </a:highlight>
              <a:latin typeface="Aptos" panose="020B0004020202020204" pitchFamily="34" charset="0"/>
            </a:endParaRPr>
          </a:p>
          <a:p>
            <a:pPr marL="0" indent="0" algn="l" rtl="0" fontAlgn="base">
              <a:buNone/>
            </a:pPr>
            <a:r>
              <a:rPr lang="nb-NO" sz="1200" b="1" i="0">
                <a:solidFill>
                  <a:srgbClr val="000000"/>
                </a:solidFill>
                <a:effectLst/>
                <a:highlight>
                  <a:srgbClr val="FFFFFF"/>
                </a:highlight>
                <a:latin typeface="Aptos" panose="020B0004020202020204" pitchFamily="34" charset="0"/>
              </a:rPr>
              <a:t>Dokumentasjon</a:t>
            </a:r>
            <a:r>
              <a:rPr lang="nb-NO" sz="1200" b="0" i="0">
                <a:solidFill>
                  <a:srgbClr val="000000"/>
                </a:solidFill>
                <a:effectLst/>
                <a:highlight>
                  <a:srgbClr val="FFFFFF"/>
                </a:highlight>
                <a:latin typeface="Aptos" panose="020B0004020202020204" pitchFamily="34" charset="0"/>
              </a:rPr>
              <a:t> </a:t>
            </a:r>
            <a:endParaRPr lang="nb-NO" b="0" i="0">
              <a:solidFill>
                <a:srgbClr val="000000"/>
              </a:solidFill>
              <a:effectLst/>
              <a:highlight>
                <a:srgbClr val="FFFFFF"/>
              </a:highlight>
              <a:latin typeface="Aptos" panose="020B0004020202020204" pitchFamily="34" charset="0"/>
            </a:endParaRPr>
          </a:p>
          <a:p>
            <a:pPr marL="0" indent="0" algn="l" rtl="0" fontAlgn="base">
              <a:buNone/>
            </a:pPr>
            <a:r>
              <a:rPr lang="nb-NO" sz="1200" b="0" i="0">
                <a:solidFill>
                  <a:srgbClr val="000000"/>
                </a:solidFill>
                <a:effectLst/>
                <a:highlight>
                  <a:srgbClr val="FFFFFF"/>
                </a:highlight>
                <a:latin typeface="Aptos" panose="020B0004020202020204" pitchFamily="34" charset="0"/>
              </a:rPr>
              <a:t>Som saksbehandlere skal vi dokumentere det som har betydning for saksbehandlingen til virksomheten. Det handler om rettsikkerhet, etterrettelighet og demokrati.  </a:t>
            </a:r>
            <a:endParaRPr lang="nb-NO" b="0" i="0">
              <a:solidFill>
                <a:srgbClr val="000000"/>
              </a:solidFill>
              <a:effectLst/>
              <a:highlight>
                <a:srgbClr val="FFFFFF"/>
              </a:highlight>
              <a:latin typeface="Aptos" panose="020B0004020202020204" pitchFamily="34" charset="0"/>
            </a:endParaRPr>
          </a:p>
          <a:p>
            <a:pPr algn="l" rtl="0" fontAlgn="base">
              <a:buFont typeface="Arial" panose="020B0604020202020204" pitchFamily="34" charset="0"/>
              <a:buChar char="•"/>
            </a:pPr>
            <a:r>
              <a:rPr lang="nb-NO" sz="1200" b="0" i="0">
                <a:solidFill>
                  <a:srgbClr val="000000"/>
                </a:solidFill>
                <a:effectLst/>
                <a:highlight>
                  <a:srgbClr val="FFFFFF"/>
                </a:highlight>
                <a:latin typeface="Aptos" panose="020B0004020202020204" pitchFamily="34" charset="0"/>
              </a:rPr>
              <a:t>Hvordan ivaretar vi dokumentasjonsplikten hos oss? </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7</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387789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800"/>
              <a:t>Gå gjennom planen for refleksjonsarbeidet:</a:t>
            </a:r>
          </a:p>
          <a:p>
            <a:pPr marL="457200" indent="-457200">
              <a:buAutoNum type="arabicPeriod"/>
            </a:pPr>
            <a:r>
              <a:rPr lang="nb-NO" sz="1800"/>
              <a:t>Prat to og to/tre og tre (10 min)</a:t>
            </a:r>
          </a:p>
          <a:p>
            <a:pPr marL="457200" indent="-457200">
              <a:buAutoNum type="arabicPeriod"/>
            </a:pPr>
            <a:r>
              <a:rPr lang="nb-NO" sz="1800"/>
              <a:t>Del i plenum (15 min)</a:t>
            </a:r>
          </a:p>
          <a:p>
            <a:pPr marL="457200" indent="-457200">
              <a:buAutoNum type="arabicPeriod"/>
            </a:pPr>
            <a:r>
              <a:rPr lang="nb-NO" sz="1800"/>
              <a:t>Prat to og to/tre og tre (10 min)</a:t>
            </a:r>
          </a:p>
          <a:p>
            <a:pPr marL="457200" indent="-457200">
              <a:buAutoNum type="arabicPeriod"/>
            </a:pPr>
            <a:r>
              <a:rPr lang="nb-NO" sz="1800"/>
              <a:t>Del i plenum (15 min)</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8</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122730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i="0"/>
              <a:t>Sett av18 min til å finne forbedringsområder; 5 min til individuelt arbeid og 13min i plenum. Forklar hvordan denne økten skal foregå – Skal de notere på lysark 10 som du har skrevet ut, eller notere på noe annet? Eller skal de bare tenke? De siste 5 min brukes på å bli enige om/stemme over hva gruppen/enheten skal bli bedre på og hvordan.</a:t>
            </a:r>
          </a:p>
          <a:p>
            <a:pPr marL="0" indent="0">
              <a:buNone/>
            </a:pPr>
            <a:endParaRPr lang="nb-NO" i="1"/>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9</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657130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a:t>Dette lysarket kan hver medarbeider få utdelt for å skrive ned hva hen selv skal bli bedre på og forslag til hva gruppen/enheten sammen skal bli bedre på.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i="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a:t>Forslag til hva gruppen/enheten kan bli bedre på leses opp av hver enkelt medarbeider i plenum. Bruk neste lysark til å notere, slik at alle kan se forslagene. Deretter bør gruppen stemme over/bli enige om hva de skal jobbe med og hvordan.</a:t>
            </a:r>
          </a:p>
          <a:p>
            <a:pPr marL="0" indent="0">
              <a:buNone/>
            </a:pPr>
            <a:endParaRPr lang="nb-NO"/>
          </a:p>
        </p:txBody>
      </p:sp>
    </p:spTree>
    <p:extLst>
      <p:ext uri="{BB962C8B-B14F-4D97-AF65-F5344CB8AC3E}">
        <p14:creationId xmlns:p14="http://schemas.microsoft.com/office/powerpoint/2010/main" val="209919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a:t>Få forslagene til hva enheten kan bli bedre på ned på dette lysarket. Deretter bør gruppen bli enige om/stemme over hva de som gruppe skal jobbe med. Sett opp noen forslag til hvordan komme i mål med det som er blitt foreslått. Det som kommer opp bør det legges en gjennomføringsplan for. </a:t>
            </a:r>
          </a:p>
          <a:p>
            <a:pPr marL="0" indent="0">
              <a:buNone/>
            </a:pPr>
            <a:endParaRPr lang="nb-NO"/>
          </a:p>
        </p:txBody>
      </p:sp>
    </p:spTree>
    <p:extLst>
      <p:ext uri="{BB962C8B-B14F-4D97-AF65-F5344CB8AC3E}">
        <p14:creationId xmlns:p14="http://schemas.microsoft.com/office/powerpoint/2010/main" val="974216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a:t>Lag en </a:t>
            </a:r>
            <a:r>
              <a:rPr lang="nb-NO" err="1"/>
              <a:t>Menti</a:t>
            </a:r>
            <a:r>
              <a:rPr lang="nb-NO"/>
              <a:t> med spørsmål til evalueringen. Her er noen forslag::</a:t>
            </a:r>
          </a:p>
          <a:p>
            <a:pPr marL="0" indent="0">
              <a:buNone/>
            </a:pPr>
            <a:endParaRPr lang="nb-NO"/>
          </a:p>
          <a:p>
            <a:pPr marL="342900" lvl="0" indent="-342900">
              <a:lnSpc>
                <a:spcPct val="107000"/>
              </a:lnSpc>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likte du tiltaket?</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følte du at tiltaket var lærerikt?</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opplever du at tiltaket påvirker måten du jobber på?</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var tiltaket motiverende for deg?</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var tiltaket relevant for deg?</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opplevde du trygghet i gruppen?</a:t>
            </a:r>
            <a:endParaRPr lang="nb-NO"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nb-NO"/>
            </a:br>
            <a:r>
              <a:rPr lang="nb-NO"/>
              <a:t>Du kan for eks. legge inn en vurderingsskala fra 1-5 der 1 er «Ikke i det hele tatt», 2 er «I liten grad», 3 er «Verken eller», 4 er «I noen grad» og 5 er «I stor grad».</a:t>
            </a:r>
          </a:p>
          <a:p>
            <a:pPr marL="0" indent="0">
              <a:buNone/>
            </a:pPr>
            <a:endParaRPr lang="nb-NO"/>
          </a:p>
          <a:p>
            <a:pPr marL="0" indent="0">
              <a:buNone/>
            </a:pPr>
            <a:r>
              <a:rPr lang="nb-NO"/>
              <a:t>Hvis du går for en evaluering i plenum, kan du enten lage noen enkle spørsmål selv, eller bruke forslagene over, og vise dem på skjermen.</a:t>
            </a:r>
          </a:p>
          <a:p>
            <a:pPr marL="228600" indent="-228600">
              <a:buAutoNum type="arabicPeriod"/>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12</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738796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727046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42279945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3853979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25646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28875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145679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16183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261699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004494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593001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6664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476162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333847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823527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631676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48FC39-D484-C3BF-FD7F-B21063E22E11}"/>
              </a:ext>
            </a:extLst>
          </p:cNvPr>
          <p:cNvSpPr>
            <a:spLocks noGrp="1"/>
          </p:cNvSpPr>
          <p:nvPr>
            <p:ph type="ctrTitle"/>
          </p:nvPr>
        </p:nvSpPr>
        <p:spPr>
          <a:xfrm>
            <a:off x="1524000" y="1122363"/>
            <a:ext cx="9144000" cy="2387600"/>
          </a:xfrm>
        </p:spPr>
        <p:txBody>
          <a:bodyPr anchor="b"/>
          <a:lstStyle>
            <a:lvl1pPr algn="ctr">
              <a:defRPr sz="6000"/>
            </a:lvl1pPr>
          </a:lstStyle>
          <a:p>
            <a:endParaRPr lang="nb-NO"/>
          </a:p>
        </p:txBody>
      </p:sp>
      <p:sp>
        <p:nvSpPr>
          <p:cNvPr id="3" name="Undertittel 2">
            <a:extLst>
              <a:ext uri="{FF2B5EF4-FFF2-40B4-BE49-F238E27FC236}">
                <a16:creationId xmlns:a16="http://schemas.microsoft.com/office/drawing/2014/main" id="{448AF19B-C406-04F3-3CD9-BFB3A3F77C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b-NO"/>
          </a:p>
        </p:txBody>
      </p:sp>
    </p:spTree>
    <p:extLst>
      <p:ext uri="{BB962C8B-B14F-4D97-AF65-F5344CB8AC3E}">
        <p14:creationId xmlns:p14="http://schemas.microsoft.com/office/powerpoint/2010/main" val="12687901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64D490-7FEA-2689-1C32-597789E8B5E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56C75A-4D6D-5EDF-B342-21577BCF680F}"/>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519454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A9071D-2CB0-8B99-7E72-A040A5385A1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442722A-D8DB-95E2-7931-45228A5CAD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354562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94C4E6-4036-DA56-87D7-1973C7D20A5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4758C53-EB2B-4836-89F6-21DDA58C116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F365817-BD2D-9704-A0C3-1652C3A0FE6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89530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FE1FC6-EBF8-9A2A-5D7B-1049C5B229F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B5FDEDE-7A0E-C7D3-85D4-28FFABE54A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1AD7603-F63D-FFCD-DCB2-F27BD2B1BAA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164238C-D8AA-FD8F-F206-16A6EA229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8F3690C-31D3-FEB5-41C1-63D35E26AEB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095395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79B700-8E9D-C371-9FA5-7259F1D30BE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F517BE8-BECE-F8CF-4391-50BC45B4BC51}"/>
              </a:ext>
            </a:extLst>
          </p:cNvPr>
          <p:cNvSpPr>
            <a:spLocks noGrp="1"/>
          </p:cNvSpPr>
          <p:nvPr>
            <p:ph type="dt" sz="half" idx="10"/>
          </p:nvPr>
        </p:nvSpPr>
        <p:spPr>
          <a:xfrm>
            <a:off x="838200" y="6356350"/>
            <a:ext cx="2743200" cy="365125"/>
          </a:xfrm>
          <a:prstGeom prst="rect">
            <a:avLst/>
          </a:prstGeom>
        </p:spPr>
        <p:txBody>
          <a:bodyPr/>
          <a:lstStyle/>
          <a:p>
            <a:endParaRPr lang="nb-NO"/>
          </a:p>
        </p:txBody>
      </p:sp>
      <p:sp>
        <p:nvSpPr>
          <p:cNvPr id="4" name="Plassholder for bunntekst 3">
            <a:extLst>
              <a:ext uri="{FF2B5EF4-FFF2-40B4-BE49-F238E27FC236}">
                <a16:creationId xmlns:a16="http://schemas.microsoft.com/office/drawing/2014/main" id="{7E611315-1505-05C7-1A1F-54F027BF27D1}"/>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34150E04-038B-BA39-A24C-C7B01ADC3711}"/>
              </a:ext>
            </a:extLst>
          </p:cNvPr>
          <p:cNvSpPr>
            <a:spLocks noGrp="1"/>
          </p:cNvSpPr>
          <p:nvPr>
            <p:ph type="sldNum" sz="quarter" idx="12"/>
          </p:nvPr>
        </p:nvSpPr>
        <p:spPr>
          <a:xfrm>
            <a:off x="8610600" y="6356350"/>
            <a:ext cx="2743200" cy="365125"/>
          </a:xfrm>
          <a:prstGeom prst="rect">
            <a:avLst/>
          </a:prstGeom>
        </p:spPr>
        <p:txBody>
          <a:bodyPr/>
          <a:lstStyle/>
          <a:p>
            <a:fld id="{FA4867E5-B1EC-C04C-A86B-C97E65B8D93F}" type="slidenum">
              <a:rPr lang="nb-NO" smtClean="0"/>
              <a:t>‹#›</a:t>
            </a:fld>
            <a:endParaRPr lang="nb-NO"/>
          </a:p>
        </p:txBody>
      </p:sp>
    </p:spTree>
    <p:extLst>
      <p:ext uri="{BB962C8B-B14F-4D97-AF65-F5344CB8AC3E}">
        <p14:creationId xmlns:p14="http://schemas.microsoft.com/office/powerpoint/2010/main" val="25436010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FBBF72-389F-1553-1854-1F42CE8C65C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630CEBE-0135-FFD9-00C5-DC89F09995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49DDA2A-CF28-0B3E-74CE-0FC7AEEA12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0627227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D1D977-BFE9-D5FD-F956-0EB78F1D1EC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BDD16EA-6499-7FB2-20DC-F9F2E852B5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BE30149-35A7-33D3-1A7E-123F6DE62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16682023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image" Target="../media/image39.png"/><Relationship Id="rId4" Type="http://schemas.openxmlformats.org/officeDocument/2006/relationships/slideLayout" Target="../slideLayouts/slideLayout6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3"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4"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96" r:id="rId2"/>
    <p:sldLayoutId id="2147483727" r:id="rId3"/>
    <p:sldLayoutId id="2147483729" r:id="rId4"/>
    <p:sldLayoutId id="2147483730" r:id="rId5"/>
    <p:sldLayoutId id="2147483728" r:id="rId6"/>
    <p:sldLayoutId id="2147483731" r:id="rId7"/>
    <p:sldLayoutId id="2147483732" r:id="rId8"/>
    <p:sldLayoutId id="2147483743" r:id="rId9"/>
    <p:sldLayoutId id="2147483726" r:id="rId10"/>
    <p:sldLayoutId id="2147483774" r:id="rId11"/>
    <p:sldLayoutId id="2147483775" r:id="rId12"/>
    <p:sldLayoutId id="2147483776" r:id="rId13"/>
    <p:sldLayoutId id="2147483755" r:id="rId14"/>
    <p:sldLayoutId id="2147483770" r:id="rId15"/>
    <p:sldLayoutId id="2147483771" r:id="rId16"/>
    <p:sldLayoutId id="2147483780" r:id="rId17"/>
    <p:sldLayoutId id="2147483781" r:id="rId18"/>
    <p:sldLayoutId id="2147483782" r:id="rId19"/>
    <p:sldLayoutId id="2147483777" r:id="rId20"/>
    <p:sldLayoutId id="2147483778" r:id="rId21"/>
    <p:sldLayoutId id="2147483779" r:id="rId22"/>
    <p:sldLayoutId id="2147483703" r:id="rId23"/>
    <p:sldLayoutId id="2147483749" r:id="rId24"/>
    <p:sldLayoutId id="2147483704" r:id="rId25"/>
    <p:sldLayoutId id="2147483750" r:id="rId26"/>
    <p:sldLayoutId id="2147483705" r:id="rId27"/>
    <p:sldLayoutId id="2147483751" r:id="rId28"/>
    <p:sldLayoutId id="2147483707" r:id="rId29"/>
    <p:sldLayoutId id="2147483797" r:id="rId30"/>
    <p:sldLayoutId id="2147483798"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33" r:id="rId44"/>
    <p:sldLayoutId id="2147483747" r:id="rId45"/>
    <p:sldLayoutId id="2147483748" r:id="rId46"/>
    <p:sldLayoutId id="2147483783" r:id="rId47"/>
    <p:sldLayoutId id="2147483765" r:id="rId48"/>
    <p:sldLayoutId id="2147483764" r:id="rId49"/>
    <p:sldLayoutId id="2147483725" r:id="rId50"/>
    <p:sldLayoutId id="2147483746" r:id="rId51"/>
    <p:sldLayoutId id="2147483766" r:id="rId52"/>
    <p:sldLayoutId id="2147483767" r:id="rId53"/>
    <p:sldLayoutId id="2147483772" r:id="rId54"/>
    <p:sldLayoutId id="2147483773" r:id="rId55"/>
    <p:sldLayoutId id="2147483719" r:id="rId56"/>
    <p:sldLayoutId id="2147483744" r:id="rId57"/>
    <p:sldLayoutId id="2147483745" r:id="rId58"/>
    <p:sldLayoutId id="2147483768" r:id="rId59"/>
    <p:sldLayoutId id="2147483769" r:id="rId60"/>
    <p:sldLayoutId id="2147483660" r:id="rId6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38" userDrawn="1">
          <p15:clr>
            <a:srgbClr val="F26B43"/>
          </p15:clr>
        </p15:guide>
        <p15:guide id="3" pos="7331" userDrawn="1">
          <p15:clr>
            <a:srgbClr val="F26B43"/>
          </p15:clr>
        </p15:guide>
        <p15:guide id="5" orient="horz" pos="3748" userDrawn="1">
          <p15:clr>
            <a:srgbClr val="F26B43"/>
          </p15:clr>
        </p15:guide>
        <p15:guide id="6" orient="horz" pos="1082" userDrawn="1">
          <p15:clr>
            <a:srgbClr val="F26B43"/>
          </p15:clr>
        </p15:guide>
        <p15:guide id="7" orient="horz" pos="720" userDrawn="1">
          <p15:clr>
            <a:srgbClr val="F26B43"/>
          </p15:clr>
        </p15:guide>
        <p15:guide id="8" orient="horz" pos="4135" userDrawn="1">
          <p15:clr>
            <a:srgbClr val="F26B43"/>
          </p15:clr>
        </p15:guide>
        <p15:guide id="9" pos="4951" userDrawn="1">
          <p15:clr>
            <a:srgbClr val="F26B43"/>
          </p15:clr>
        </p15:guide>
        <p15:guide id="10" pos="4725" userDrawn="1">
          <p15:clr>
            <a:srgbClr val="F26B43"/>
          </p15:clr>
        </p15:guide>
        <p15:guide id="11" pos="3829" userDrawn="1">
          <p15:clr>
            <a:srgbClr val="F26B43"/>
          </p15:clr>
        </p15:guide>
        <p15:guide id="12" pos="3740" userDrawn="1">
          <p15:clr>
            <a:srgbClr val="F26B43"/>
          </p15:clr>
        </p15:guide>
        <p15:guide id="13" pos="39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70AC2C1-164F-711D-A5DD-4BBE9BDC0C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75A8C9D-A34D-E2F4-10D0-86DDDB0B3B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BC4EA00-F355-6090-2931-464A8679C285}"/>
              </a:ext>
            </a:extLst>
          </p:cNvPr>
          <p:cNvPicPr>
            <a:picLocks noChangeAspect="1"/>
          </p:cNvPicPr>
          <p:nvPr userDrawn="1"/>
        </p:nvPicPr>
        <p:blipFill>
          <a:blip r:embed="rId10"/>
          <a:stretch>
            <a:fillRect/>
          </a:stretch>
        </p:blipFill>
        <p:spPr>
          <a:xfrm>
            <a:off x="10904080" y="354229"/>
            <a:ext cx="899441" cy="247292"/>
          </a:xfrm>
          <a:prstGeom prst="rect">
            <a:avLst/>
          </a:prstGeom>
        </p:spPr>
      </p:pic>
    </p:spTree>
    <p:extLst>
      <p:ext uri="{BB962C8B-B14F-4D97-AF65-F5344CB8AC3E}">
        <p14:creationId xmlns:p14="http://schemas.microsoft.com/office/powerpoint/2010/main" val="1833318965"/>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Lst>
  <p:hf sldNum="0" hdr="0" ftr="0" dt="0"/>
  <p:txStyles>
    <p:titleStyle>
      <a:lvl1pPr algn="l" defTabSz="914400" rtl="0" eaLnBrk="1" latinLnBrk="0" hangingPunct="1">
        <a:lnSpc>
          <a:spcPct val="90000"/>
        </a:lnSpc>
        <a:spcBef>
          <a:spcPct val="0"/>
        </a:spcBef>
        <a:buNone/>
        <a:defRPr sz="4400" b="0" i="0" kern="1200">
          <a:solidFill>
            <a:srgbClr val="012A4C"/>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2A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2A4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2A4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2A4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2A4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2.svg"/></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5.svg"/></Relationships>
</file>

<file path=ppt/slides/_rels/slide5.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hyperlink" Target="https://vimeo.com/user123677783/review/955791555/f51944ff0f" TargetMode="External"/><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49.sv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55.sv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65.xml"/><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FBBAAD-D172-A11F-F595-BF8AA5B7F3C9}"/>
              </a:ext>
            </a:extLst>
          </p:cNvPr>
          <p:cNvSpPr>
            <a:spLocks noGrp="1"/>
          </p:cNvSpPr>
          <p:nvPr>
            <p:ph type="title"/>
          </p:nvPr>
        </p:nvSpPr>
        <p:spPr>
          <a:xfrm>
            <a:off x="2593959" y="2464652"/>
            <a:ext cx="7004082" cy="2749899"/>
          </a:xfrm>
        </p:spPr>
        <p:txBody>
          <a:bodyPr/>
          <a:lstStyle/>
          <a:p>
            <a:pPr algn="ctr"/>
            <a:r>
              <a:rPr lang="nb-NO">
                <a:latin typeface="Source Sans Pro Semibold" panose="020B0603030403020204" pitchFamily="34" charset="0"/>
              </a:rPr>
              <a:t>Støttemateriell for deg som skal </a:t>
            </a:r>
            <a:r>
              <a:rPr lang="nb-NO" err="1">
                <a:latin typeface="Source Sans Pro Semibold" panose="020B0603030403020204" pitchFamily="34" charset="0"/>
              </a:rPr>
              <a:t>fasilitere</a:t>
            </a:r>
            <a:r>
              <a:rPr lang="nb-NO">
                <a:latin typeface="Source Sans Pro Semibold" panose="020B0603030403020204" pitchFamily="34" charset="0"/>
              </a:rPr>
              <a:t> refleksjonsverksted</a:t>
            </a:r>
            <a:br>
              <a:rPr lang="nb-NO">
                <a:latin typeface="Source Sans Pro Semibold" panose="020B0603030403020204" pitchFamily="34" charset="0"/>
              </a:rPr>
            </a:br>
            <a:br>
              <a:rPr lang="nb-NO">
                <a:latin typeface="Source Sans Pro Semibold" panose="020B0603030403020204" pitchFamily="34" charset="0"/>
              </a:rPr>
            </a:br>
            <a:endParaRPr lang="nb-NO">
              <a:latin typeface="Source Sans Pro Semibold" panose="020B0603030403020204" pitchFamily="34" charset="0"/>
            </a:endParaRPr>
          </a:p>
        </p:txBody>
      </p:sp>
      <p:sp>
        <p:nvSpPr>
          <p:cNvPr id="5" name="Rektangel 4" descr="En boks med hvit farge for å illustrere at de to første lysarkene som er hvite er for den som skal fasilitere refleksjonsverkstedet og kan skjules eller fjernes når ppt-en skal brukes på verkstedet.&#10;">
            <a:extLst>
              <a:ext uri="{FF2B5EF4-FFF2-40B4-BE49-F238E27FC236}">
                <a16:creationId xmlns:a16="http://schemas.microsoft.com/office/drawing/2014/main" id="{AB423A19-2C8A-9F10-AEA2-04FAA779A496}"/>
              </a:ext>
            </a:extLst>
          </p:cNvPr>
          <p:cNvSpPr/>
          <p:nvPr/>
        </p:nvSpPr>
        <p:spPr>
          <a:xfrm>
            <a:off x="2782469" y="4047564"/>
            <a:ext cx="841952" cy="764325"/>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6" name="Tittel 1">
            <a:extLst>
              <a:ext uri="{FF2B5EF4-FFF2-40B4-BE49-F238E27FC236}">
                <a16:creationId xmlns:a16="http://schemas.microsoft.com/office/drawing/2014/main" id="{9A48DCB5-569A-442C-69BB-42495D3E43ED}"/>
              </a:ext>
            </a:extLst>
          </p:cNvPr>
          <p:cNvSpPr txBox="1">
            <a:spLocks/>
          </p:cNvSpPr>
          <p:nvPr/>
        </p:nvSpPr>
        <p:spPr>
          <a:xfrm>
            <a:off x="3990463" y="4393348"/>
            <a:ext cx="7358855" cy="10804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1200" b="0">
                <a:latin typeface="Source Sans Pro Semibold" panose="020B0603030403020204" pitchFamily="34" charset="0"/>
              </a:rPr>
              <a:t>Informasjon til deg som skal </a:t>
            </a:r>
            <a:r>
              <a:rPr lang="nb-NO" sz="1200" b="0" err="1">
                <a:latin typeface="Source Sans Pro Semibold" panose="020B0603030403020204" pitchFamily="34" charset="0"/>
              </a:rPr>
              <a:t>fasilitere</a:t>
            </a:r>
            <a:r>
              <a:rPr lang="nb-NO" sz="1200" b="0">
                <a:latin typeface="Source Sans Pro Semibold" panose="020B0603030403020204" pitchFamily="34" charset="0"/>
              </a:rPr>
              <a:t> refleksjonsverkstedet</a:t>
            </a:r>
            <a:br>
              <a:rPr lang="nb-NO" sz="1200" b="0">
                <a:latin typeface="Source Sans Pro Semibold" panose="020B0603030403020204" pitchFamily="34" charset="0"/>
              </a:rPr>
            </a:br>
            <a:br>
              <a:rPr lang="nb-NO" sz="1200" b="0">
                <a:latin typeface="Source Sans Pro Semibold" panose="020B0603030403020204" pitchFamily="34" charset="0"/>
              </a:rPr>
            </a:br>
            <a:endParaRPr lang="nb-NO" sz="1200" b="0">
              <a:latin typeface="Source Sans Pro Semibold" panose="020B0603030403020204" pitchFamily="34" charset="0"/>
            </a:endParaRPr>
          </a:p>
        </p:txBody>
      </p:sp>
      <p:pic>
        <p:nvPicPr>
          <p:cNvPr id="4" name="Bilde 3" descr="En boks med grønnblå farge for å illustrere at grønnblå lysark som fra lysark 3 og ut er til bruk på selve refleksjonsverkstedet&#10;">
            <a:extLst>
              <a:ext uri="{FF2B5EF4-FFF2-40B4-BE49-F238E27FC236}">
                <a16:creationId xmlns:a16="http://schemas.microsoft.com/office/drawing/2014/main" id="{27456404-705D-8193-B2ED-08DDE7CFEF8A}"/>
              </a:ext>
            </a:extLst>
          </p:cNvPr>
          <p:cNvPicPr>
            <a:picLocks noChangeAspect="1"/>
          </p:cNvPicPr>
          <p:nvPr/>
        </p:nvPicPr>
        <p:blipFill>
          <a:blip r:embed="rId3"/>
          <a:stretch>
            <a:fillRect/>
          </a:stretch>
        </p:blipFill>
        <p:spPr>
          <a:xfrm>
            <a:off x="2782469" y="4968687"/>
            <a:ext cx="841952" cy="764325"/>
          </a:xfrm>
          <a:prstGeom prst="rect">
            <a:avLst/>
          </a:prstGeom>
        </p:spPr>
      </p:pic>
      <p:sp>
        <p:nvSpPr>
          <p:cNvPr id="7" name="Tittel 1">
            <a:extLst>
              <a:ext uri="{FF2B5EF4-FFF2-40B4-BE49-F238E27FC236}">
                <a16:creationId xmlns:a16="http://schemas.microsoft.com/office/drawing/2014/main" id="{4D89328D-814B-2195-CF7B-C845353CAC6E}"/>
              </a:ext>
            </a:extLst>
          </p:cNvPr>
          <p:cNvSpPr txBox="1">
            <a:spLocks/>
          </p:cNvSpPr>
          <p:nvPr/>
        </p:nvSpPr>
        <p:spPr>
          <a:xfrm>
            <a:off x="3990463" y="5285336"/>
            <a:ext cx="7358855" cy="10804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1200" b="0">
                <a:latin typeface="Source Sans Pro Semibold" panose="020B0603030403020204" pitchFamily="34" charset="0"/>
              </a:rPr>
              <a:t>Lysark til refleksjonsverkstedet</a:t>
            </a:r>
            <a:br>
              <a:rPr lang="nb-NO" sz="1200" b="0">
                <a:latin typeface="Source Sans Pro Semibold" panose="020B0603030403020204" pitchFamily="34" charset="0"/>
              </a:rPr>
            </a:br>
            <a:br>
              <a:rPr lang="nb-NO" sz="1200" b="0">
                <a:latin typeface="Source Sans Pro Semibold" panose="020B0603030403020204" pitchFamily="34" charset="0"/>
              </a:rPr>
            </a:br>
            <a:endParaRPr lang="nb-NO" sz="1200" b="0">
              <a:latin typeface="Source Sans Pro Semibold" panose="020B0603030403020204" pitchFamily="34" charset="0"/>
            </a:endParaRPr>
          </a:p>
        </p:txBody>
      </p:sp>
    </p:spTree>
    <p:extLst>
      <p:ext uri="{BB962C8B-B14F-4D97-AF65-F5344CB8AC3E}">
        <p14:creationId xmlns:p14="http://schemas.microsoft.com/office/powerpoint/2010/main" val="4289789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D2F15-4F79-95B8-4C08-00EBCA309264}"/>
              </a:ext>
            </a:extLst>
          </p:cNvPr>
          <p:cNvSpPr>
            <a:spLocks noGrp="1"/>
          </p:cNvSpPr>
          <p:nvPr>
            <p:ph type="title"/>
          </p:nvPr>
        </p:nvSpPr>
        <p:spPr>
          <a:xfrm>
            <a:off x="536574" y="350417"/>
            <a:ext cx="11101388" cy="701675"/>
          </a:xfrm>
        </p:spPr>
        <p:txBody>
          <a:bodyPr/>
          <a:lstStyle/>
          <a:p>
            <a:r>
              <a:rPr lang="nb-NO">
                <a:latin typeface="Source Sans Pro Semibold" panose="020B0603030403020204" pitchFamily="34" charset="0"/>
              </a:rPr>
              <a:t>Tips og råd til deg som </a:t>
            </a:r>
            <a:r>
              <a:rPr lang="nb-NO" err="1">
                <a:latin typeface="Source Sans Pro Semibold" panose="020B0603030403020204" pitchFamily="34" charset="0"/>
              </a:rPr>
              <a:t>fasilitator</a:t>
            </a:r>
            <a:endParaRPr lang="nb-NO">
              <a:latin typeface="Source Sans Pro Semibold" panose="020B0603030403020204" pitchFamily="34" charset="0"/>
            </a:endParaRPr>
          </a:p>
        </p:txBody>
      </p:sp>
      <p:sp>
        <p:nvSpPr>
          <p:cNvPr id="3" name="Plassholder for innhold 2">
            <a:extLst>
              <a:ext uri="{FF2B5EF4-FFF2-40B4-BE49-F238E27FC236}">
                <a16:creationId xmlns:a16="http://schemas.microsoft.com/office/drawing/2014/main" id="{83EA917C-6E9F-1376-9F78-2E5DD2835CE4}"/>
              </a:ext>
            </a:extLst>
          </p:cNvPr>
          <p:cNvSpPr>
            <a:spLocks noGrp="1"/>
          </p:cNvSpPr>
          <p:nvPr>
            <p:ph sz="quarter" idx="13"/>
          </p:nvPr>
        </p:nvSpPr>
        <p:spPr>
          <a:xfrm>
            <a:off x="1120877" y="984704"/>
            <a:ext cx="10736326" cy="876668"/>
          </a:xfrm>
        </p:spPr>
        <p:txBody>
          <a:bodyPr/>
          <a:lstStyle/>
          <a:p>
            <a:pPr marL="0" indent="0">
              <a:buNone/>
            </a:pPr>
            <a:r>
              <a:rPr lang="nb-NO" sz="1600" b="1">
                <a:latin typeface="Source Sans Pro" panose="020B0503030403020204" pitchFamily="34" charset="0"/>
              </a:rPr>
              <a:t>Tidsbruk: </a:t>
            </a:r>
            <a:r>
              <a:rPr lang="nb-NO" sz="1600">
                <a:latin typeface="Source Sans Pro" panose="020B0503030403020204" pitchFamily="34" charset="0"/>
              </a:rPr>
              <a:t>Vi anbefaler 1,5 time inkl. en pause på 10 min. for et refleksjonsverksted. </a:t>
            </a:r>
            <a:br>
              <a:rPr lang="nb-NO" sz="1600">
                <a:latin typeface="Source Sans Pro" panose="020B0503030403020204" pitchFamily="34" charset="0"/>
              </a:rPr>
            </a:br>
            <a:r>
              <a:rPr lang="nb-NO" sz="1600">
                <a:latin typeface="Source Sans Pro" panose="020B0503030403020204" pitchFamily="34" charset="0"/>
              </a:rPr>
              <a:t>Se lysark «Plan for refleksjonsverkstedet» for mer detaljert forslag til tidsplanlegging av de ulike aktivitetene.</a:t>
            </a:r>
          </a:p>
        </p:txBody>
      </p:sp>
      <p:sp>
        <p:nvSpPr>
          <p:cNvPr id="4" name="Plassholder for innhold 2">
            <a:extLst>
              <a:ext uri="{FF2B5EF4-FFF2-40B4-BE49-F238E27FC236}">
                <a16:creationId xmlns:a16="http://schemas.microsoft.com/office/drawing/2014/main" id="{20AA6159-23C5-BCEA-D7E4-E7763BDC76F3}"/>
              </a:ext>
            </a:extLst>
          </p:cNvPr>
          <p:cNvSpPr txBox="1">
            <a:spLocks/>
          </p:cNvSpPr>
          <p:nvPr/>
        </p:nvSpPr>
        <p:spPr>
          <a:xfrm>
            <a:off x="536573" y="1861372"/>
            <a:ext cx="5172247" cy="876668"/>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b="1">
                <a:latin typeface="Source Sans Pro" panose="020B0503030403020204" pitchFamily="34" charset="0"/>
              </a:rPr>
              <a:t>Hva omfatter et refleksjonsverksted?</a:t>
            </a:r>
            <a:br>
              <a:rPr lang="nb-NO" sz="1800" b="1">
                <a:latin typeface="Source Sans Pro" panose="020B0503030403020204" pitchFamily="34" charset="0"/>
              </a:rPr>
            </a:br>
            <a:endParaRPr lang="nb-NO" sz="1800" b="1">
              <a:latin typeface="Source Sans Pro" panose="020B0503030403020204" pitchFamily="34" charset="0"/>
            </a:endParaRPr>
          </a:p>
          <a:p>
            <a:r>
              <a:rPr lang="nb-NO" sz="1800" b="1">
                <a:latin typeface="Source Sans Pro" panose="020B0503030403020204" pitchFamily="34" charset="0"/>
              </a:rPr>
              <a:t>Film</a:t>
            </a:r>
            <a:r>
              <a:rPr lang="nb-NO" sz="1800">
                <a:latin typeface="Source Sans Pro" panose="020B0503030403020204" pitchFamily="34" charset="0"/>
              </a:rPr>
              <a:t> om hvorfor grupperefleksjon gir et godt læringsutbytte (se lysark 6)</a:t>
            </a:r>
          </a:p>
          <a:p>
            <a:r>
              <a:rPr lang="nb-NO" sz="1800" b="1">
                <a:latin typeface="Source Sans Pro" panose="020B0503030403020204" pitchFamily="34" charset="0"/>
              </a:rPr>
              <a:t>Refleksjonsarbeid i par</a:t>
            </a:r>
            <a:r>
              <a:rPr lang="nb-NO" sz="1800">
                <a:latin typeface="Source Sans Pro" panose="020B0503030403020204" pitchFamily="34" charset="0"/>
              </a:rPr>
              <a:t>, deretter i </a:t>
            </a:r>
            <a:r>
              <a:rPr lang="nb-NO" sz="1800" b="1">
                <a:latin typeface="Source Sans Pro" panose="020B0503030403020204" pitchFamily="34" charset="0"/>
              </a:rPr>
              <a:t>plenum </a:t>
            </a:r>
            <a:r>
              <a:rPr lang="nb-NO" sz="1800">
                <a:latin typeface="Source Sans Pro" panose="020B0503030403020204" pitchFamily="34" charset="0"/>
              </a:rPr>
              <a:t>(se notater på lysark 8)</a:t>
            </a:r>
          </a:p>
          <a:p>
            <a:pPr marR="0" lvl="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Identifisering av forbedringsområder</a:t>
            </a:r>
            <a:r>
              <a:rPr lang="nb-NO" sz="1800">
                <a:latin typeface="Source Sans Pro" panose="020B0503030403020204" pitchFamily="34" charset="0"/>
              </a:rPr>
              <a:t>: Først tenke </a:t>
            </a:r>
            <a:r>
              <a:rPr lang="nb-NO" sz="1800" i="0">
                <a:latin typeface="Source Sans Pro" panose="020B0503030403020204" pitchFamily="34" charset="0"/>
              </a:rPr>
              <a:t>individuelt – hver medarbeider kan få utdelt lysark 10 for å notere. Deretter diskutere i plenum og stemme over hva enheten sammen skal bli bedre på og hvordan. Det kan noteres på lysark 11.</a:t>
            </a:r>
          </a:p>
          <a:p>
            <a:pPr marR="0" lvl="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Evaluering av verkstedet </a:t>
            </a:r>
            <a:r>
              <a:rPr lang="nb-NO" sz="1800">
                <a:latin typeface="Source Sans Pro" panose="020B0503030403020204" pitchFamily="34" charset="0"/>
              </a:rPr>
              <a:t>(se lysark 12 for forslag til evalueringsspørsmål; bruk </a:t>
            </a:r>
            <a:r>
              <a:rPr lang="nb-NO" sz="1800" err="1">
                <a:latin typeface="Source Sans Pro" panose="020B0503030403020204" pitchFamily="34" charset="0"/>
              </a:rPr>
              <a:t>Menti</a:t>
            </a:r>
            <a:r>
              <a:rPr lang="nb-NO" sz="1800">
                <a:latin typeface="Source Sans Pro" panose="020B0503030403020204" pitchFamily="34" charset="0"/>
              </a:rPr>
              <a:t> eller bare vise spørsmålene på skjerm)</a:t>
            </a:r>
          </a:p>
        </p:txBody>
      </p:sp>
      <p:sp>
        <p:nvSpPr>
          <p:cNvPr id="5" name="Plassholder for innhold 2">
            <a:extLst>
              <a:ext uri="{FF2B5EF4-FFF2-40B4-BE49-F238E27FC236}">
                <a16:creationId xmlns:a16="http://schemas.microsoft.com/office/drawing/2014/main" id="{D3184A94-9AFE-8ACA-F0BC-C6C91AB22B8F}"/>
              </a:ext>
            </a:extLst>
          </p:cNvPr>
          <p:cNvSpPr txBox="1">
            <a:spLocks/>
          </p:cNvSpPr>
          <p:nvPr/>
        </p:nvSpPr>
        <p:spPr>
          <a:xfrm>
            <a:off x="6483182" y="1878066"/>
            <a:ext cx="5374023" cy="876668"/>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latin typeface="Source Sans Pro" panose="020B0503030403020204" pitchFamily="34" charset="0"/>
              </a:rPr>
              <a:t>Hva trenger du å forberede på forhånd?</a:t>
            </a:r>
            <a:br>
              <a:rPr lang="nb-NO" sz="1800" b="1">
                <a:latin typeface="Source Sans Pro" panose="020B0503030403020204" pitchFamily="34" charset="0"/>
              </a:rPr>
            </a:br>
            <a:endParaRPr lang="nb-NO" sz="1800" b="1">
              <a:latin typeface="Source Sans Pro" panose="020B0503030403020204" pitchFamily="34" charset="0"/>
            </a:endParaRPr>
          </a:p>
          <a:p>
            <a:pPr marL="171450" marR="0" lvl="0" indent="-17145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Invitere</a:t>
            </a:r>
            <a:r>
              <a:rPr lang="nb-NO" sz="1800">
                <a:latin typeface="Source Sans Pro" panose="020B0503030403020204" pitchFamily="34" charset="0"/>
              </a:rPr>
              <a:t> til refleksjonsverksted og forklare hvorfor akkurat denne metoden og hva som skal skje på verkstedet.</a:t>
            </a:r>
          </a:p>
          <a:p>
            <a:pPr marL="171450" marR="0" lvl="0" indent="-17145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Velge ut spørsmål </a:t>
            </a:r>
            <a:r>
              <a:rPr lang="nb-NO" sz="1800">
                <a:latin typeface="Source Sans Pro" panose="020B0503030403020204" pitchFamily="34" charset="0"/>
              </a:rPr>
              <a:t>som skal diskuteres. Vi anbefaler to. Se lysark 6, men lag gjerne mer virksomhetsnære problemstillinger.</a:t>
            </a:r>
          </a:p>
          <a:p>
            <a:pPr marL="171450" marR="0" lvl="0" indent="-17145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Skriv ut </a:t>
            </a:r>
            <a:r>
              <a:rPr lang="nb-NO" sz="1800">
                <a:latin typeface="Source Sans Pro" panose="020B0503030403020204" pitchFamily="34" charset="0"/>
              </a:rPr>
              <a:t>lysark 10, hvis du ønsker å gi deltakerne noe fysisk å skrive på når de reflekterer over forbedringsområder.</a:t>
            </a:r>
          </a:p>
          <a:p>
            <a:pPr marL="171450" marR="0" lvl="0" indent="-17145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Vurder </a:t>
            </a:r>
            <a:r>
              <a:rPr lang="nb-NO" sz="1800">
                <a:latin typeface="Source Sans Pro" panose="020B0503030403020204" pitchFamily="34" charset="0"/>
              </a:rPr>
              <a:t>om lysark 11 skal brukes for å oppsummere forbedringsforslagene.</a:t>
            </a:r>
          </a:p>
          <a:p>
            <a:pPr marL="171450" marR="0" lvl="0" indent="-171450" algn="l" defTabSz="914400" rtl="0" eaLnBrk="1" fontAlgn="auto" latinLnBrk="0" hangingPunct="1">
              <a:lnSpc>
                <a:spcPct val="100000"/>
              </a:lnSpc>
              <a:spcBef>
                <a:spcPts val="0"/>
              </a:spcBef>
              <a:spcAft>
                <a:spcPts val="0"/>
              </a:spcAft>
              <a:buClrTx/>
              <a:buSzTx/>
              <a:tabLst/>
              <a:defRPr/>
            </a:pPr>
            <a:r>
              <a:rPr lang="nb-NO" sz="1800" b="1">
                <a:latin typeface="Source Sans Pro" panose="020B0503030403020204" pitchFamily="34" charset="0"/>
              </a:rPr>
              <a:t>Lag en spørreundersøkelse </a:t>
            </a:r>
            <a:r>
              <a:rPr lang="nb-NO" sz="1800">
                <a:latin typeface="Source Sans Pro" panose="020B0503030403020204" pitchFamily="34" charset="0"/>
              </a:rPr>
              <a:t>i </a:t>
            </a:r>
            <a:r>
              <a:rPr lang="nb-NO" sz="1800" err="1">
                <a:latin typeface="Source Sans Pro" panose="020B0503030403020204" pitchFamily="34" charset="0"/>
              </a:rPr>
              <a:t>Menti</a:t>
            </a:r>
            <a:r>
              <a:rPr lang="nb-NO" sz="1800">
                <a:latin typeface="Source Sans Pro" panose="020B0503030403020204" pitchFamily="34" charset="0"/>
              </a:rPr>
              <a:t> eller et annet lignende program, eller vis spørsmålene på et lysark. </a:t>
            </a:r>
            <a:br>
              <a:rPr lang="nb-NO" sz="1800">
                <a:latin typeface="Source Sans Pro" panose="020B0503030403020204" pitchFamily="34" charset="0"/>
              </a:rPr>
            </a:br>
            <a:endParaRPr lang="nb-NO" sz="1800">
              <a:latin typeface="Source Sans Pro" panose="020B0503030403020204" pitchFamily="34" charset="0"/>
            </a:endParaRPr>
          </a:p>
        </p:txBody>
      </p:sp>
      <p:pic>
        <p:nvPicPr>
          <p:cNvPr id="7" name="Grafikk 6">
            <a:extLst>
              <a:ext uri="{FF2B5EF4-FFF2-40B4-BE49-F238E27FC236}">
                <a16:creationId xmlns:a16="http://schemas.microsoft.com/office/drawing/2014/main" id="{A475BAB7-7FF1-86A6-3682-737AFB5039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014" y="926338"/>
            <a:ext cx="584099" cy="584099"/>
          </a:xfrm>
          <a:prstGeom prst="rect">
            <a:avLst/>
          </a:prstGeom>
        </p:spPr>
      </p:pic>
    </p:spTree>
    <p:extLst>
      <p:ext uri="{BB962C8B-B14F-4D97-AF65-F5344CB8AC3E}">
        <p14:creationId xmlns:p14="http://schemas.microsoft.com/office/powerpoint/2010/main" val="144096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5959"/>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448CC54-A5C8-A2BA-2178-C4CFAF933C8B}"/>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97A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7" name="Tittel 6">
            <a:extLst>
              <a:ext uri="{FF2B5EF4-FFF2-40B4-BE49-F238E27FC236}">
                <a16:creationId xmlns:a16="http://schemas.microsoft.com/office/drawing/2014/main" id="{F02A4A9F-B1B8-266B-7513-AD9405549CE6}"/>
              </a:ext>
            </a:extLst>
          </p:cNvPr>
          <p:cNvSpPr>
            <a:spLocks noGrp="1"/>
          </p:cNvSpPr>
          <p:nvPr>
            <p:ph type="title"/>
          </p:nvPr>
        </p:nvSpPr>
        <p:spPr>
          <a:xfrm>
            <a:off x="0" y="1143000"/>
            <a:ext cx="12192000" cy="701675"/>
          </a:xfrm>
        </p:spPr>
        <p:txBody>
          <a:bodyPr/>
          <a:lstStyle/>
          <a:p>
            <a:pPr algn="ctr"/>
            <a:r>
              <a:rPr kumimoji="0" lang="nb-NO" sz="3200" b="1" i="0" u="none" strike="noStrike" kern="1200" cap="none" spc="0" normalizeH="0" baseline="0" noProof="0">
                <a:ln>
                  <a:noFill/>
                </a:ln>
                <a:effectLst/>
                <a:uLnTx/>
                <a:uFillTx/>
                <a:latin typeface="Source Sans Pro Semibold" panose="020B0603030403020204" pitchFamily="34" charset="0"/>
              </a:rPr>
              <a:t>Refleksjonsverksted</a:t>
            </a:r>
            <a:r>
              <a:rPr lang="nb-NO" sz="3200">
                <a:latin typeface="Source Sans Pro Semibold" panose="020B0603030403020204" pitchFamily="34" charset="0"/>
              </a:rPr>
              <a:t>:</a:t>
            </a:r>
            <a:endParaRPr lang="nb-NO">
              <a:latin typeface="Source Sans Pro Semibold" panose="020B0603030403020204" pitchFamily="34" charset="0"/>
            </a:endParaRPr>
          </a:p>
        </p:txBody>
      </p:sp>
      <p:pic>
        <p:nvPicPr>
          <p:cNvPr id="3" name="Bilde 2" descr="Bilde av kursets logo med teksten: En sak for Walter. Om saksbehandling og saksbehandlerrollen">
            <a:extLst>
              <a:ext uri="{FF2B5EF4-FFF2-40B4-BE49-F238E27FC236}">
                <a16:creationId xmlns:a16="http://schemas.microsoft.com/office/drawing/2014/main" id="{522EA5E6-E922-1A0F-EDA0-16A686BAA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219" y="1844675"/>
            <a:ext cx="5725563" cy="3926178"/>
          </a:xfrm>
          <a:prstGeom prst="rect">
            <a:avLst/>
          </a:prstGeom>
        </p:spPr>
      </p:pic>
    </p:spTree>
    <p:extLst>
      <p:ext uri="{BB962C8B-B14F-4D97-AF65-F5344CB8AC3E}">
        <p14:creationId xmlns:p14="http://schemas.microsoft.com/office/powerpoint/2010/main" val="1745143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C287ADD1-6447-1FD2-068B-3F82F4F95178}"/>
              </a:ext>
              <a:ext uri="{C183D7F6-B498-43B3-948B-1728B52AA6E4}">
                <adec:decorative xmlns:adec="http://schemas.microsoft.com/office/drawing/2017/decorative" val="1"/>
              </a:ext>
            </a:extLst>
          </p:cNvPr>
          <p:cNvSpPr/>
          <p:nvPr/>
        </p:nvSpPr>
        <p:spPr>
          <a:xfrm>
            <a:off x="4791071" y="2795654"/>
            <a:ext cx="2609859" cy="2609859"/>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545307" y="1686720"/>
            <a:ext cx="11101387" cy="701674"/>
          </a:xfrm>
        </p:spPr>
        <p:txBody>
          <a:bodyPr/>
          <a:lstStyle/>
          <a:p>
            <a:pPr algn="ctr"/>
            <a:r>
              <a:rPr lang="nb-NO">
                <a:latin typeface="Source Sans Pro Semibold" panose="020B0603030403020204" pitchFamily="34" charset="0"/>
              </a:rPr>
              <a:t>Velkommen til læring gjennom refleksjon og diskusjon</a:t>
            </a:r>
          </a:p>
        </p:txBody>
      </p:sp>
      <p:pic>
        <p:nvPicPr>
          <p:cNvPr id="23" name="Grafikk 22">
            <a:extLst>
              <a:ext uri="{FF2B5EF4-FFF2-40B4-BE49-F238E27FC236}">
                <a16:creationId xmlns:a16="http://schemas.microsoft.com/office/drawing/2014/main" id="{ED49C468-97D2-FF91-8224-DA188626A0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59218" y="3078583"/>
            <a:ext cx="2073564" cy="2073564"/>
          </a:xfrm>
          <a:prstGeom prst="rect">
            <a:avLst/>
          </a:prstGeom>
        </p:spPr>
      </p:pic>
    </p:spTree>
    <p:extLst>
      <p:ext uri="{BB962C8B-B14F-4D97-AF65-F5344CB8AC3E}">
        <p14:creationId xmlns:p14="http://schemas.microsoft.com/office/powerpoint/2010/main" val="3950450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9258D31-D0FE-ACCF-7FD8-098DB478E318}"/>
              </a:ext>
              <a:ext uri="{C183D7F6-B498-43B3-948B-1728B52AA6E4}">
                <adec:decorative xmlns:adec="http://schemas.microsoft.com/office/drawing/2017/decorative" val="1"/>
              </a:ext>
            </a:extLst>
          </p:cNvPr>
          <p:cNvSpPr/>
          <p:nvPr/>
        </p:nvSpPr>
        <p:spPr>
          <a:xfrm>
            <a:off x="829863" y="2108355"/>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13" name="Rektangel 12">
            <a:extLst>
              <a:ext uri="{FF2B5EF4-FFF2-40B4-BE49-F238E27FC236}">
                <a16:creationId xmlns:a16="http://schemas.microsoft.com/office/drawing/2014/main" id="{24FCD87D-4F9E-BB98-58F9-16720BAC170C}"/>
              </a:ext>
              <a:ext uri="{C183D7F6-B498-43B3-948B-1728B52AA6E4}">
                <adec:decorative xmlns:adec="http://schemas.microsoft.com/office/drawing/2017/decorative" val="1"/>
              </a:ext>
            </a:extLst>
          </p:cNvPr>
          <p:cNvSpPr/>
          <p:nvPr/>
        </p:nvSpPr>
        <p:spPr>
          <a:xfrm>
            <a:off x="8977905" y="2108358"/>
            <a:ext cx="1284282"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15" name="Rektangel 14">
            <a:extLst>
              <a:ext uri="{FF2B5EF4-FFF2-40B4-BE49-F238E27FC236}">
                <a16:creationId xmlns:a16="http://schemas.microsoft.com/office/drawing/2014/main" id="{8EBBFCD3-A795-A213-D874-76AFD379F2EF}"/>
              </a:ext>
              <a:ext uri="{C183D7F6-B498-43B3-948B-1728B52AA6E4}">
                <adec:decorative xmlns:adec="http://schemas.microsoft.com/office/drawing/2017/decorative" val="1"/>
              </a:ext>
            </a:extLst>
          </p:cNvPr>
          <p:cNvSpPr/>
          <p:nvPr/>
        </p:nvSpPr>
        <p:spPr>
          <a:xfrm>
            <a:off x="3722907" y="2108357"/>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1" name="Rektangel 20">
            <a:extLst>
              <a:ext uri="{FF2B5EF4-FFF2-40B4-BE49-F238E27FC236}">
                <a16:creationId xmlns:a16="http://schemas.microsoft.com/office/drawing/2014/main" id="{DACE895E-DE55-36FF-0EFF-7BF2CFB3C6C9}"/>
              </a:ext>
              <a:ext uri="{C183D7F6-B498-43B3-948B-1728B52AA6E4}">
                <adec:decorative xmlns:adec="http://schemas.microsoft.com/office/drawing/2017/decorative" val="1"/>
              </a:ext>
            </a:extLst>
          </p:cNvPr>
          <p:cNvSpPr/>
          <p:nvPr/>
        </p:nvSpPr>
        <p:spPr>
          <a:xfrm>
            <a:off x="6390083" y="2108357"/>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2" name="Rektangel 21">
            <a:extLst>
              <a:ext uri="{FF2B5EF4-FFF2-40B4-BE49-F238E27FC236}">
                <a16:creationId xmlns:a16="http://schemas.microsoft.com/office/drawing/2014/main" id="{1A756502-C3E8-BDA7-A224-094BD8374C57}"/>
              </a:ext>
              <a:ext uri="{C183D7F6-B498-43B3-948B-1728B52AA6E4}">
                <adec:decorative xmlns:adec="http://schemas.microsoft.com/office/drawing/2017/decorative" val="1"/>
              </a:ext>
            </a:extLst>
          </p:cNvPr>
          <p:cNvSpPr/>
          <p:nvPr/>
        </p:nvSpPr>
        <p:spPr>
          <a:xfrm>
            <a:off x="10455816" y="2108356"/>
            <a:ext cx="1148833"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5" name="Rektangel 24">
            <a:extLst>
              <a:ext uri="{FF2B5EF4-FFF2-40B4-BE49-F238E27FC236}">
                <a16:creationId xmlns:a16="http://schemas.microsoft.com/office/drawing/2014/main" id="{051AA2FF-8178-F3F5-FC63-066E893514E6}"/>
              </a:ext>
              <a:ext uri="{C183D7F6-B498-43B3-948B-1728B52AA6E4}">
                <adec:decorative xmlns:adec="http://schemas.microsoft.com/office/drawing/2017/decorative" val="1"/>
              </a:ext>
            </a:extLst>
          </p:cNvPr>
          <p:cNvSpPr/>
          <p:nvPr/>
        </p:nvSpPr>
        <p:spPr>
          <a:xfrm>
            <a:off x="7684446" y="2108360"/>
            <a:ext cx="109995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6" name="Rektangel 25">
            <a:extLst>
              <a:ext uri="{FF2B5EF4-FFF2-40B4-BE49-F238E27FC236}">
                <a16:creationId xmlns:a16="http://schemas.microsoft.com/office/drawing/2014/main" id="{F8B5A2FE-9D07-CD96-2970-735804CCA82C}"/>
              </a:ext>
              <a:ext uri="{C183D7F6-B498-43B3-948B-1728B52AA6E4}">
                <adec:decorative xmlns:adec="http://schemas.microsoft.com/office/drawing/2017/decorative" val="1"/>
              </a:ext>
            </a:extLst>
          </p:cNvPr>
          <p:cNvSpPr/>
          <p:nvPr/>
        </p:nvSpPr>
        <p:spPr>
          <a:xfrm>
            <a:off x="5056495" y="2108357"/>
            <a:ext cx="109995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7" name="Rektangel 26">
            <a:extLst>
              <a:ext uri="{FF2B5EF4-FFF2-40B4-BE49-F238E27FC236}">
                <a16:creationId xmlns:a16="http://schemas.microsoft.com/office/drawing/2014/main" id="{096B639D-FAB9-42B0-9B21-44F64970A4C9}"/>
              </a:ext>
              <a:ext uri="{C183D7F6-B498-43B3-948B-1728B52AA6E4}">
                <adec:decorative xmlns:adec="http://schemas.microsoft.com/office/drawing/2017/decorative" val="1"/>
              </a:ext>
            </a:extLst>
          </p:cNvPr>
          <p:cNvSpPr/>
          <p:nvPr/>
        </p:nvSpPr>
        <p:spPr>
          <a:xfrm>
            <a:off x="2164825" y="2108357"/>
            <a:ext cx="1403798"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545307" y="1083742"/>
            <a:ext cx="11101387" cy="701674"/>
          </a:xfrm>
        </p:spPr>
        <p:txBody>
          <a:bodyPr/>
          <a:lstStyle/>
          <a:p>
            <a:pPr algn="ctr"/>
            <a:r>
              <a:rPr lang="nb-NO">
                <a:latin typeface="Source Sans Pro Semibold" panose="020B0603030403020204" pitchFamily="34" charset="0"/>
              </a:rPr>
              <a:t>Plan for refleksjonsverkstedet</a:t>
            </a:r>
          </a:p>
        </p:txBody>
      </p:sp>
      <p:pic>
        <p:nvPicPr>
          <p:cNvPr id="4" name="Grafikk 3">
            <a:extLst>
              <a:ext uri="{FF2B5EF4-FFF2-40B4-BE49-F238E27FC236}">
                <a16:creationId xmlns:a16="http://schemas.microsoft.com/office/drawing/2014/main" id="{B0A3274B-9D82-B94B-A800-32D674685B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2638" y="2290703"/>
            <a:ext cx="914400" cy="914400"/>
          </a:xfrm>
          <a:prstGeom prst="rect">
            <a:avLst/>
          </a:prstGeom>
        </p:spPr>
      </p:pic>
      <p:pic>
        <p:nvPicPr>
          <p:cNvPr id="5" name="Grafikk 4">
            <a:extLst>
              <a:ext uri="{FF2B5EF4-FFF2-40B4-BE49-F238E27FC236}">
                <a16:creationId xmlns:a16="http://schemas.microsoft.com/office/drawing/2014/main" id="{E66796D7-D0BF-49FE-CE5F-BE528CC2960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70425" y="2315981"/>
            <a:ext cx="914400" cy="914400"/>
          </a:xfrm>
          <a:prstGeom prst="rect">
            <a:avLst/>
          </a:prstGeom>
        </p:spPr>
      </p:pic>
      <p:pic>
        <p:nvPicPr>
          <p:cNvPr id="8" name="Grafikk 7">
            <a:extLst>
              <a:ext uri="{FF2B5EF4-FFF2-40B4-BE49-F238E27FC236}">
                <a16:creationId xmlns:a16="http://schemas.microsoft.com/office/drawing/2014/main" id="{05FD83A0-26BD-C9DC-DC5B-19324A94372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4495" y="2307528"/>
            <a:ext cx="914400" cy="914400"/>
          </a:xfrm>
          <a:prstGeom prst="rect">
            <a:avLst/>
          </a:prstGeom>
        </p:spPr>
      </p:pic>
      <p:pic>
        <p:nvPicPr>
          <p:cNvPr id="10" name="Grafikk 9">
            <a:extLst>
              <a:ext uri="{FF2B5EF4-FFF2-40B4-BE49-F238E27FC236}">
                <a16:creationId xmlns:a16="http://schemas.microsoft.com/office/drawing/2014/main" id="{5B0C9F64-29F4-83CA-7EA8-CD4984577F12}"/>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35576" y="2315981"/>
            <a:ext cx="914400" cy="914400"/>
          </a:xfrm>
          <a:prstGeom prst="rect">
            <a:avLst/>
          </a:prstGeom>
        </p:spPr>
      </p:pic>
      <p:pic>
        <p:nvPicPr>
          <p:cNvPr id="12" name="Grafikk 11">
            <a:extLst>
              <a:ext uri="{FF2B5EF4-FFF2-40B4-BE49-F238E27FC236}">
                <a16:creationId xmlns:a16="http://schemas.microsoft.com/office/drawing/2014/main" id="{78C7C4E9-89C4-7B81-B415-78D0DC0D626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83310" y="2290703"/>
            <a:ext cx="914400" cy="914400"/>
          </a:xfrm>
          <a:prstGeom prst="rect">
            <a:avLst/>
          </a:prstGeom>
        </p:spPr>
      </p:pic>
      <p:pic>
        <p:nvPicPr>
          <p:cNvPr id="14" name="Grafikk 13">
            <a:extLst>
              <a:ext uri="{FF2B5EF4-FFF2-40B4-BE49-F238E27FC236}">
                <a16:creationId xmlns:a16="http://schemas.microsoft.com/office/drawing/2014/main" id="{D2D73E39-C2CD-C74D-85AC-249901821BF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44034" y="2315981"/>
            <a:ext cx="914400" cy="914400"/>
          </a:xfrm>
          <a:prstGeom prst="rect">
            <a:avLst/>
          </a:prstGeom>
        </p:spPr>
      </p:pic>
      <p:pic>
        <p:nvPicPr>
          <p:cNvPr id="18" name="Grafikk 17">
            <a:extLst>
              <a:ext uri="{FF2B5EF4-FFF2-40B4-BE49-F238E27FC236}">
                <a16:creationId xmlns:a16="http://schemas.microsoft.com/office/drawing/2014/main" id="{246D1C28-CBA6-D8A6-6B8A-4A972A5204D0}"/>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162846" y="2406037"/>
            <a:ext cx="914400" cy="914400"/>
          </a:xfrm>
          <a:prstGeom prst="rect">
            <a:avLst/>
          </a:prstGeom>
        </p:spPr>
      </p:pic>
      <p:pic>
        <p:nvPicPr>
          <p:cNvPr id="20" name="Grafikk 19">
            <a:extLst>
              <a:ext uri="{FF2B5EF4-FFF2-40B4-BE49-F238E27FC236}">
                <a16:creationId xmlns:a16="http://schemas.microsoft.com/office/drawing/2014/main" id="{CDF70EDB-321A-35FE-18AC-EFAF6779B2AB}"/>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575537" y="2415556"/>
            <a:ext cx="914400" cy="914400"/>
          </a:xfrm>
          <a:prstGeom prst="rect">
            <a:avLst/>
          </a:prstGeom>
        </p:spPr>
      </p:pic>
      <p:sp>
        <p:nvSpPr>
          <p:cNvPr id="7" name="TekstSylinder 6">
            <a:extLst>
              <a:ext uri="{FF2B5EF4-FFF2-40B4-BE49-F238E27FC236}">
                <a16:creationId xmlns:a16="http://schemas.microsoft.com/office/drawing/2014/main" id="{BAADB7F6-016C-5858-7D80-C7A8D6A5E690}"/>
              </a:ext>
            </a:extLst>
          </p:cNvPr>
          <p:cNvSpPr txBox="1"/>
          <p:nvPr/>
        </p:nvSpPr>
        <p:spPr>
          <a:xfrm>
            <a:off x="841815" y="3652897"/>
            <a:ext cx="1118019" cy="369332"/>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Film</a:t>
            </a:r>
          </a:p>
        </p:txBody>
      </p:sp>
      <p:sp>
        <p:nvSpPr>
          <p:cNvPr id="9" name="TekstSylinder 8">
            <a:extLst>
              <a:ext uri="{FF2B5EF4-FFF2-40B4-BE49-F238E27FC236}">
                <a16:creationId xmlns:a16="http://schemas.microsoft.com/office/drawing/2014/main" id="{745249A4-EFA5-893C-4682-455B84037AC9}"/>
              </a:ext>
            </a:extLst>
          </p:cNvPr>
          <p:cNvSpPr txBox="1"/>
          <p:nvPr/>
        </p:nvSpPr>
        <p:spPr>
          <a:xfrm>
            <a:off x="2170326" y="3625788"/>
            <a:ext cx="1436566"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Refleksjons-spørsmål</a:t>
            </a:r>
          </a:p>
        </p:txBody>
      </p:sp>
      <p:sp>
        <p:nvSpPr>
          <p:cNvPr id="19" name="TekstSylinder 18">
            <a:extLst>
              <a:ext uri="{FF2B5EF4-FFF2-40B4-BE49-F238E27FC236}">
                <a16:creationId xmlns:a16="http://schemas.microsoft.com/office/drawing/2014/main" id="{9114C8CF-2571-3B9C-B53F-35F112158F5C}"/>
              </a:ext>
            </a:extLst>
          </p:cNvPr>
          <p:cNvSpPr txBox="1"/>
          <p:nvPr/>
        </p:nvSpPr>
        <p:spPr>
          <a:xfrm>
            <a:off x="3724319" y="3652898"/>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Prat </a:t>
            </a:r>
            <a:br>
              <a:rPr lang="nb-NO">
                <a:solidFill>
                  <a:schemeClr val="bg1"/>
                </a:solidFill>
                <a:latin typeface="Source Sans Pro" panose="020B0503030403020204" pitchFamily="34" charset="0"/>
              </a:rPr>
            </a:br>
            <a:r>
              <a:rPr lang="nb-NO">
                <a:solidFill>
                  <a:schemeClr val="bg1"/>
                </a:solidFill>
                <a:latin typeface="Source Sans Pro" panose="020B0503030403020204" pitchFamily="34" charset="0"/>
              </a:rPr>
              <a:t>to og to</a:t>
            </a:r>
          </a:p>
        </p:txBody>
      </p:sp>
      <p:sp>
        <p:nvSpPr>
          <p:cNvPr id="11" name="TekstSylinder 10">
            <a:extLst>
              <a:ext uri="{FF2B5EF4-FFF2-40B4-BE49-F238E27FC236}">
                <a16:creationId xmlns:a16="http://schemas.microsoft.com/office/drawing/2014/main" id="{E566692E-3708-D5D1-ED91-2978FDC2939B}"/>
              </a:ext>
            </a:extLst>
          </p:cNvPr>
          <p:cNvSpPr txBox="1"/>
          <p:nvPr/>
        </p:nvSpPr>
        <p:spPr>
          <a:xfrm>
            <a:off x="5097451" y="3643380"/>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Del i plenum</a:t>
            </a:r>
          </a:p>
        </p:txBody>
      </p:sp>
      <p:sp>
        <p:nvSpPr>
          <p:cNvPr id="24" name="TekstSylinder 23">
            <a:extLst>
              <a:ext uri="{FF2B5EF4-FFF2-40B4-BE49-F238E27FC236}">
                <a16:creationId xmlns:a16="http://schemas.microsoft.com/office/drawing/2014/main" id="{C7D864AC-D858-A6A5-85A7-F1D6F4791416}"/>
              </a:ext>
            </a:extLst>
          </p:cNvPr>
          <p:cNvSpPr txBox="1"/>
          <p:nvPr/>
        </p:nvSpPr>
        <p:spPr>
          <a:xfrm>
            <a:off x="6380783" y="3652897"/>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Prat </a:t>
            </a:r>
            <a:br>
              <a:rPr lang="nb-NO">
                <a:solidFill>
                  <a:schemeClr val="bg1"/>
                </a:solidFill>
                <a:latin typeface="Source Sans Pro" panose="020B0503030403020204" pitchFamily="34" charset="0"/>
              </a:rPr>
            </a:br>
            <a:r>
              <a:rPr lang="nb-NO">
                <a:solidFill>
                  <a:schemeClr val="bg1"/>
                </a:solidFill>
                <a:latin typeface="Source Sans Pro" panose="020B0503030403020204" pitchFamily="34" charset="0"/>
              </a:rPr>
              <a:t>to og to</a:t>
            </a:r>
          </a:p>
        </p:txBody>
      </p:sp>
      <p:sp>
        <p:nvSpPr>
          <p:cNvPr id="23" name="TekstSylinder 22">
            <a:extLst>
              <a:ext uri="{FF2B5EF4-FFF2-40B4-BE49-F238E27FC236}">
                <a16:creationId xmlns:a16="http://schemas.microsoft.com/office/drawing/2014/main" id="{E217DD64-2495-3F7E-DCC6-6B7F6C184D71}"/>
              </a:ext>
            </a:extLst>
          </p:cNvPr>
          <p:cNvSpPr txBox="1"/>
          <p:nvPr/>
        </p:nvSpPr>
        <p:spPr>
          <a:xfrm>
            <a:off x="7656048" y="3643379"/>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Del i plenum</a:t>
            </a:r>
          </a:p>
        </p:txBody>
      </p:sp>
      <p:sp>
        <p:nvSpPr>
          <p:cNvPr id="16" name="TekstSylinder 15">
            <a:extLst>
              <a:ext uri="{FF2B5EF4-FFF2-40B4-BE49-F238E27FC236}">
                <a16:creationId xmlns:a16="http://schemas.microsoft.com/office/drawing/2014/main" id="{D4CDA435-77F2-5F71-ED56-8DD9F59EC931}"/>
              </a:ext>
            </a:extLst>
          </p:cNvPr>
          <p:cNvSpPr txBox="1"/>
          <p:nvPr/>
        </p:nvSpPr>
        <p:spPr>
          <a:xfrm>
            <a:off x="8888594" y="3643379"/>
            <a:ext cx="1515916" cy="615553"/>
          </a:xfrm>
          <a:prstGeom prst="rect">
            <a:avLst/>
          </a:prstGeom>
          <a:noFill/>
        </p:spPr>
        <p:txBody>
          <a:bodyPr wrap="square" rtlCol="0">
            <a:spAutoFit/>
          </a:bodyPr>
          <a:lstStyle/>
          <a:p>
            <a:pPr algn="ctr"/>
            <a:r>
              <a:rPr lang="nb-NO" sz="1700">
                <a:solidFill>
                  <a:schemeClr val="bg1"/>
                </a:solidFill>
                <a:latin typeface="Source Sans Pro" panose="020B0503030403020204" pitchFamily="34" charset="0"/>
              </a:rPr>
              <a:t>Forbedrings-</a:t>
            </a:r>
          </a:p>
          <a:p>
            <a:pPr algn="ctr"/>
            <a:r>
              <a:rPr lang="nb-NO" sz="1700">
                <a:solidFill>
                  <a:schemeClr val="bg1"/>
                </a:solidFill>
                <a:latin typeface="Source Sans Pro" panose="020B0503030403020204" pitchFamily="34" charset="0"/>
              </a:rPr>
              <a:t>områder </a:t>
            </a:r>
          </a:p>
        </p:txBody>
      </p:sp>
      <p:sp>
        <p:nvSpPr>
          <p:cNvPr id="17" name="TekstSylinder 16">
            <a:extLst>
              <a:ext uri="{FF2B5EF4-FFF2-40B4-BE49-F238E27FC236}">
                <a16:creationId xmlns:a16="http://schemas.microsoft.com/office/drawing/2014/main" id="{972152B6-774E-3E54-FBB9-CF983385A55C}"/>
              </a:ext>
            </a:extLst>
          </p:cNvPr>
          <p:cNvSpPr txBox="1"/>
          <p:nvPr/>
        </p:nvSpPr>
        <p:spPr>
          <a:xfrm>
            <a:off x="10414325" y="3632713"/>
            <a:ext cx="1280247" cy="369332"/>
          </a:xfrm>
          <a:prstGeom prst="rect">
            <a:avLst/>
          </a:prstGeom>
          <a:noFill/>
        </p:spPr>
        <p:txBody>
          <a:bodyPr wrap="square" rtlCol="0">
            <a:spAutoFit/>
          </a:bodyPr>
          <a:lstStyle/>
          <a:p>
            <a:r>
              <a:rPr lang="nb-NO">
                <a:solidFill>
                  <a:schemeClr val="bg1"/>
                </a:solidFill>
                <a:latin typeface="Source Sans Pro" panose="020B0503030403020204" pitchFamily="34" charset="0"/>
              </a:rPr>
              <a:t>Evaluering</a:t>
            </a:r>
          </a:p>
        </p:txBody>
      </p:sp>
    </p:spTree>
    <p:extLst>
      <p:ext uri="{BB962C8B-B14F-4D97-AF65-F5344CB8AC3E}">
        <p14:creationId xmlns:p14="http://schemas.microsoft.com/office/powerpoint/2010/main" val="3538204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44109F32-1AF6-C21C-610C-9337B828C300}"/>
              </a:ext>
            </a:extLst>
          </p:cNvPr>
          <p:cNvSpPr>
            <a:spLocks noGrp="1"/>
          </p:cNvSpPr>
          <p:nvPr>
            <p:ph type="title"/>
          </p:nvPr>
        </p:nvSpPr>
        <p:spPr>
          <a:xfrm>
            <a:off x="664868" y="933439"/>
            <a:ext cx="11101388" cy="701675"/>
          </a:xfrm>
        </p:spPr>
        <p:txBody>
          <a:bodyPr/>
          <a:lstStyle/>
          <a:p>
            <a:pPr algn="ctr"/>
            <a:r>
              <a:rPr lang="nb-NO">
                <a:latin typeface="Source Sans Pro Semibold" panose="020B0603030403020204" pitchFamily="34" charset="0"/>
              </a:rPr>
              <a:t>Film om hvorfor grupperefleksjon </a:t>
            </a:r>
            <a:br>
              <a:rPr lang="nb-NO">
                <a:latin typeface="Source Sans Pro Semibold" panose="020B0603030403020204" pitchFamily="34" charset="0"/>
              </a:rPr>
            </a:br>
            <a:r>
              <a:rPr lang="nb-NO">
                <a:latin typeface="Source Sans Pro Semibold" panose="020B0603030403020204" pitchFamily="34" charset="0"/>
              </a:rPr>
              <a:t>gir et godt læringsutbytte </a:t>
            </a:r>
          </a:p>
        </p:txBody>
      </p:sp>
      <p:sp>
        <p:nvSpPr>
          <p:cNvPr id="6" name="Ellipse 5">
            <a:extLst>
              <a:ext uri="{FF2B5EF4-FFF2-40B4-BE49-F238E27FC236}">
                <a16:creationId xmlns:a16="http://schemas.microsoft.com/office/drawing/2014/main" id="{EBFC0750-DCA7-AF54-56B4-FB3B65532023}"/>
              </a:ext>
              <a:ext uri="{C183D7F6-B498-43B3-948B-1728B52AA6E4}">
                <adec:decorative xmlns:adec="http://schemas.microsoft.com/office/drawing/2017/decorative" val="1"/>
              </a:ext>
            </a:extLst>
          </p:cNvPr>
          <p:cNvSpPr/>
          <p:nvPr/>
        </p:nvSpPr>
        <p:spPr>
          <a:xfrm>
            <a:off x="4572943" y="2713962"/>
            <a:ext cx="2240227" cy="2240227"/>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pic>
        <p:nvPicPr>
          <p:cNvPr id="7" name="Grafikk 6">
            <a:extLst>
              <a:ext uri="{FF2B5EF4-FFF2-40B4-BE49-F238E27FC236}">
                <a16:creationId xmlns:a16="http://schemas.microsoft.com/office/drawing/2014/main" id="{60B68B4A-DA71-91B6-B4B3-09BC3FCB92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3205" y="3033572"/>
            <a:ext cx="1459702" cy="1459702"/>
          </a:xfrm>
          <a:prstGeom prst="rect">
            <a:avLst/>
          </a:prstGeom>
        </p:spPr>
      </p:pic>
      <p:sp>
        <p:nvSpPr>
          <p:cNvPr id="10" name="TekstSylinder 9">
            <a:extLst>
              <a:ext uri="{FF2B5EF4-FFF2-40B4-BE49-F238E27FC236}">
                <a16:creationId xmlns:a16="http://schemas.microsoft.com/office/drawing/2014/main" id="{CF5FAC12-855B-AA2E-80F3-D245FF735C2A}"/>
              </a:ext>
            </a:extLst>
          </p:cNvPr>
          <p:cNvSpPr txBox="1"/>
          <p:nvPr/>
        </p:nvSpPr>
        <p:spPr>
          <a:xfrm>
            <a:off x="3817343" y="5450541"/>
            <a:ext cx="4304681" cy="369332"/>
          </a:xfrm>
          <a:prstGeom prst="rect">
            <a:avLst/>
          </a:prstGeom>
          <a:noFill/>
        </p:spPr>
        <p:txBody>
          <a:bodyPr wrap="square" rtlCol="0">
            <a:spAutoFit/>
          </a:bodyPr>
          <a:lstStyle/>
          <a:p>
            <a:r>
              <a:rPr lang="nb-NO" b="1">
                <a:solidFill>
                  <a:schemeClr val="bg1"/>
                </a:solidFill>
                <a:hlinkClick r:id="rId5">
                  <a:extLst>
                    <a:ext uri="{A12FA001-AC4F-418D-AE19-62706E023703}">
                      <ahyp:hlinkClr xmlns:ahyp="http://schemas.microsoft.com/office/drawing/2018/hyperlinkcolor" val="tx"/>
                    </a:ext>
                  </a:extLst>
                </a:hlinkClick>
              </a:rPr>
              <a:t>Trykk her for å se filmen på </a:t>
            </a:r>
            <a:r>
              <a:rPr lang="nb-NO" b="1" err="1">
                <a:solidFill>
                  <a:schemeClr val="bg1"/>
                </a:solidFill>
                <a:hlinkClick r:id="rId5">
                  <a:extLst>
                    <a:ext uri="{A12FA001-AC4F-418D-AE19-62706E023703}">
                      <ahyp:hlinkClr xmlns:ahyp="http://schemas.microsoft.com/office/drawing/2018/hyperlinkcolor" val="tx"/>
                    </a:ext>
                  </a:extLst>
                </a:hlinkClick>
              </a:rPr>
              <a:t>Vimeo</a:t>
            </a:r>
            <a:endParaRPr lang="nb-NO" b="1">
              <a:solidFill>
                <a:schemeClr val="bg1"/>
              </a:solidFill>
            </a:endParaRPr>
          </a:p>
        </p:txBody>
      </p:sp>
    </p:spTree>
    <p:extLst>
      <p:ext uri="{BB962C8B-B14F-4D97-AF65-F5344CB8AC3E}">
        <p14:creationId xmlns:p14="http://schemas.microsoft.com/office/powerpoint/2010/main" val="3631368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692290CC-400D-C94F-6E0C-AE04646485D5}"/>
              </a:ext>
              <a:ext uri="{C183D7F6-B498-43B3-948B-1728B52AA6E4}">
                <adec:decorative xmlns:adec="http://schemas.microsoft.com/office/drawing/2017/decorative" val="1"/>
              </a:ext>
            </a:extLst>
          </p:cNvPr>
          <p:cNvSpPr/>
          <p:nvPr/>
        </p:nvSpPr>
        <p:spPr>
          <a:xfrm>
            <a:off x="2782528" y="4119200"/>
            <a:ext cx="490099" cy="490099"/>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7" name="Ellipse 6">
            <a:extLst>
              <a:ext uri="{FF2B5EF4-FFF2-40B4-BE49-F238E27FC236}">
                <a16:creationId xmlns:a16="http://schemas.microsoft.com/office/drawing/2014/main" id="{E8EAA8C5-BAF0-0C52-4A5C-5B2500379242}"/>
              </a:ext>
              <a:ext uri="{C183D7F6-B498-43B3-948B-1728B52AA6E4}">
                <adec:decorative xmlns:adec="http://schemas.microsoft.com/office/drawing/2017/decorative" val="1"/>
              </a:ext>
            </a:extLst>
          </p:cNvPr>
          <p:cNvSpPr/>
          <p:nvPr/>
        </p:nvSpPr>
        <p:spPr>
          <a:xfrm>
            <a:off x="2782529" y="3407214"/>
            <a:ext cx="490099" cy="490099"/>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6" name="Ellipse 5">
            <a:extLst>
              <a:ext uri="{FF2B5EF4-FFF2-40B4-BE49-F238E27FC236}">
                <a16:creationId xmlns:a16="http://schemas.microsoft.com/office/drawing/2014/main" id="{6F6EC460-91FA-1D7E-7AA0-6A5AF27E3E48}"/>
              </a:ext>
              <a:ext uri="{C183D7F6-B498-43B3-948B-1728B52AA6E4}">
                <adec:decorative xmlns:adec="http://schemas.microsoft.com/office/drawing/2017/decorative" val="1"/>
              </a:ext>
            </a:extLst>
          </p:cNvPr>
          <p:cNvSpPr/>
          <p:nvPr/>
        </p:nvSpPr>
        <p:spPr>
          <a:xfrm>
            <a:off x="5271618" y="401408"/>
            <a:ext cx="1648764" cy="1648764"/>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3459196" y="2271251"/>
            <a:ext cx="5273608" cy="648930"/>
          </a:xfrm>
        </p:spPr>
        <p:txBody>
          <a:bodyPr/>
          <a:lstStyle/>
          <a:p>
            <a:pPr algn="ctr"/>
            <a:r>
              <a:rPr lang="nb-NO">
                <a:latin typeface="Source Sans Pro Semibold" panose="020B0603030403020204" pitchFamily="34" charset="0"/>
              </a:rPr>
              <a:t>Refleksjonsspørsmål:</a:t>
            </a:r>
            <a:br>
              <a:rPr lang="nb-NO">
                <a:latin typeface="Source Sans Pro Semibold" panose="020B0603030403020204" pitchFamily="34" charset="0"/>
              </a:rPr>
            </a:br>
            <a:endParaRPr lang="nb-NO">
              <a:latin typeface="Source Sans Pro Semibold" panose="020B0603030403020204" pitchFamily="34" charset="0"/>
            </a:endParaRPr>
          </a:p>
        </p:txBody>
      </p:sp>
      <p:sp>
        <p:nvSpPr>
          <p:cNvPr id="3" name="Plassholder for innhold 2">
            <a:extLst>
              <a:ext uri="{FF2B5EF4-FFF2-40B4-BE49-F238E27FC236}">
                <a16:creationId xmlns:a16="http://schemas.microsoft.com/office/drawing/2014/main" id="{11A2DE71-7A20-2374-077B-BDBF772236BD}"/>
              </a:ext>
            </a:extLst>
          </p:cNvPr>
          <p:cNvSpPr>
            <a:spLocks noGrp="1"/>
          </p:cNvSpPr>
          <p:nvPr>
            <p:ph sz="quarter" idx="13"/>
          </p:nvPr>
        </p:nvSpPr>
        <p:spPr>
          <a:xfrm>
            <a:off x="2905446" y="2780824"/>
            <a:ext cx="6930533" cy="3551150"/>
          </a:xfrm>
        </p:spPr>
        <p:txBody>
          <a:bodyPr/>
          <a:lstStyle/>
          <a:p>
            <a:pPr marL="0" indent="0">
              <a:buNone/>
            </a:pPr>
            <a:endParaRPr lang="nb-NO" sz="2000">
              <a:latin typeface="Source Sans Pro Semibold" panose="020B0603030403020204" pitchFamily="34" charset="0"/>
            </a:endParaRPr>
          </a:p>
          <a:p>
            <a:pPr marL="0" indent="0">
              <a:buNone/>
            </a:pPr>
            <a:br>
              <a:rPr lang="nb-NO" sz="2000">
                <a:latin typeface="Source Sans Pro Semibold" panose="020B0603030403020204" pitchFamily="34" charset="0"/>
              </a:rPr>
            </a:br>
            <a:r>
              <a:rPr lang="nb-NO">
                <a:latin typeface="Source Sans Pro Semibold" panose="020B0603030403020204" pitchFamily="34" charset="0"/>
              </a:rPr>
              <a:t>1)</a:t>
            </a:r>
            <a:br>
              <a:rPr lang="nb-NO">
                <a:latin typeface="Source Sans Pro Semibold" panose="020B0603030403020204" pitchFamily="34" charset="0"/>
              </a:rPr>
            </a:br>
            <a:br>
              <a:rPr lang="nb-NO">
                <a:latin typeface="Source Sans Pro Semibold" panose="020B0603030403020204" pitchFamily="34" charset="0"/>
              </a:rPr>
            </a:br>
            <a:r>
              <a:rPr lang="nb-NO">
                <a:latin typeface="Source Sans Pro Semibold" panose="020B0603030403020204" pitchFamily="34" charset="0"/>
              </a:rPr>
              <a:t>2)</a:t>
            </a:r>
          </a:p>
          <a:p>
            <a:pPr marL="0" indent="0">
              <a:buNone/>
            </a:pPr>
            <a:endParaRPr lang="nb-NO">
              <a:latin typeface="Source Sans Pro Semibold" panose="020B0603030403020204" pitchFamily="34" charset="0"/>
            </a:endParaRPr>
          </a:p>
          <a:p>
            <a:pPr marL="0" indent="0">
              <a:buNone/>
            </a:pPr>
            <a:endParaRPr lang="nb-NO">
              <a:latin typeface="Source Sans Pro Semibold" panose="020B0603030403020204" pitchFamily="34" charset="0"/>
            </a:endParaRPr>
          </a:p>
          <a:p>
            <a:pPr marL="0" indent="0">
              <a:buNone/>
            </a:pPr>
            <a:endParaRPr lang="nb-NO" sz="1200">
              <a:latin typeface="Source Sans Pro Semibold" panose="020B0603030403020204" pitchFamily="34" charset="0"/>
            </a:endParaRPr>
          </a:p>
        </p:txBody>
      </p:sp>
      <p:pic>
        <p:nvPicPr>
          <p:cNvPr id="4" name="Grafikk 3">
            <a:extLst>
              <a:ext uri="{FF2B5EF4-FFF2-40B4-BE49-F238E27FC236}">
                <a16:creationId xmlns:a16="http://schemas.microsoft.com/office/drawing/2014/main" id="{9C8C3CEC-7EAA-1FD4-BAB4-9BE78B383BB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39391" y="441325"/>
            <a:ext cx="1513219" cy="1513219"/>
          </a:xfrm>
          <a:prstGeom prst="rect">
            <a:avLst/>
          </a:prstGeom>
        </p:spPr>
      </p:pic>
    </p:spTree>
    <p:extLst>
      <p:ext uri="{BB962C8B-B14F-4D97-AF65-F5344CB8AC3E}">
        <p14:creationId xmlns:p14="http://schemas.microsoft.com/office/powerpoint/2010/main" val="4117911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7D706DB-B5A8-DA7F-F160-34CD91715E6B}"/>
              </a:ext>
              <a:ext uri="{C183D7F6-B498-43B3-948B-1728B52AA6E4}">
                <adec:decorative xmlns:adec="http://schemas.microsoft.com/office/drawing/2017/decorative" val="1"/>
              </a:ext>
            </a:extLst>
          </p:cNvPr>
          <p:cNvSpPr/>
          <p:nvPr/>
        </p:nvSpPr>
        <p:spPr>
          <a:xfrm>
            <a:off x="7856682" y="2744374"/>
            <a:ext cx="109995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7" name="Rektangel 6">
            <a:extLst>
              <a:ext uri="{FF2B5EF4-FFF2-40B4-BE49-F238E27FC236}">
                <a16:creationId xmlns:a16="http://schemas.microsoft.com/office/drawing/2014/main" id="{A22F6916-7FB5-3EDB-C494-2CCDBA299C24}"/>
              </a:ext>
              <a:ext uri="{C183D7F6-B498-43B3-948B-1728B52AA6E4}">
                <adec:decorative xmlns:adec="http://schemas.microsoft.com/office/drawing/2017/decorative" val="1"/>
              </a:ext>
            </a:extLst>
          </p:cNvPr>
          <p:cNvSpPr/>
          <p:nvPr/>
        </p:nvSpPr>
        <p:spPr>
          <a:xfrm>
            <a:off x="6337537" y="2744375"/>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16" name="Rektangel 15">
            <a:extLst>
              <a:ext uri="{FF2B5EF4-FFF2-40B4-BE49-F238E27FC236}">
                <a16:creationId xmlns:a16="http://schemas.microsoft.com/office/drawing/2014/main" id="{2F02F9AB-09B0-F65B-4EAF-55F981D8BEB6}"/>
              </a:ext>
              <a:ext uri="{C183D7F6-B498-43B3-948B-1728B52AA6E4}">
                <adec:decorative xmlns:adec="http://schemas.microsoft.com/office/drawing/2017/decorative" val="1"/>
              </a:ext>
            </a:extLst>
          </p:cNvPr>
          <p:cNvSpPr/>
          <p:nvPr/>
        </p:nvSpPr>
        <p:spPr>
          <a:xfrm>
            <a:off x="4648838" y="2744376"/>
            <a:ext cx="109995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5" name="Rektangel 4">
            <a:extLst>
              <a:ext uri="{FF2B5EF4-FFF2-40B4-BE49-F238E27FC236}">
                <a16:creationId xmlns:a16="http://schemas.microsoft.com/office/drawing/2014/main" id="{E3FC99DC-61AF-CB0D-4DDD-5F3196220A50}"/>
              </a:ext>
              <a:ext uri="{C183D7F6-B498-43B3-948B-1728B52AA6E4}">
                <adec:decorative xmlns:adec="http://schemas.microsoft.com/office/drawing/2017/decorative" val="1"/>
              </a:ext>
            </a:extLst>
          </p:cNvPr>
          <p:cNvSpPr/>
          <p:nvPr/>
        </p:nvSpPr>
        <p:spPr>
          <a:xfrm>
            <a:off x="3047213" y="2744376"/>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3300639" y="1880676"/>
            <a:ext cx="5590723" cy="701674"/>
          </a:xfrm>
        </p:spPr>
        <p:txBody>
          <a:bodyPr/>
          <a:lstStyle/>
          <a:p>
            <a:pPr algn="ctr"/>
            <a:r>
              <a:rPr lang="nb-NO">
                <a:latin typeface="Source Sans Pro Semibold" panose="020B0603030403020204" pitchFamily="34" charset="0"/>
              </a:rPr>
              <a:t>Plan for refleksjonsarbeidet</a:t>
            </a:r>
          </a:p>
        </p:txBody>
      </p:sp>
      <p:pic>
        <p:nvPicPr>
          <p:cNvPr id="8" name="Grafikk 7">
            <a:extLst>
              <a:ext uri="{FF2B5EF4-FFF2-40B4-BE49-F238E27FC236}">
                <a16:creationId xmlns:a16="http://schemas.microsoft.com/office/drawing/2014/main" id="{C0582F28-1FCC-7270-812F-021C0328C61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51082" y="3344513"/>
            <a:ext cx="914400" cy="914400"/>
          </a:xfrm>
          <a:prstGeom prst="rect">
            <a:avLst/>
          </a:prstGeom>
        </p:spPr>
      </p:pic>
      <p:pic>
        <p:nvPicPr>
          <p:cNvPr id="9" name="Grafikk 8">
            <a:extLst>
              <a:ext uri="{FF2B5EF4-FFF2-40B4-BE49-F238E27FC236}">
                <a16:creationId xmlns:a16="http://schemas.microsoft.com/office/drawing/2014/main" id="{D61537EC-14CB-7FA7-B5C3-7B36E640D74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9162" y="3386955"/>
            <a:ext cx="914400" cy="914400"/>
          </a:xfrm>
          <a:prstGeom prst="rect">
            <a:avLst/>
          </a:prstGeom>
        </p:spPr>
      </p:pic>
      <p:pic>
        <p:nvPicPr>
          <p:cNvPr id="10" name="Grafikk 9">
            <a:extLst>
              <a:ext uri="{FF2B5EF4-FFF2-40B4-BE49-F238E27FC236}">
                <a16:creationId xmlns:a16="http://schemas.microsoft.com/office/drawing/2014/main" id="{DBC330CF-E15B-20F8-FF7A-8330E642CA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9056" y="3344513"/>
            <a:ext cx="914400" cy="914400"/>
          </a:xfrm>
          <a:prstGeom prst="rect">
            <a:avLst/>
          </a:prstGeom>
        </p:spPr>
      </p:pic>
      <p:pic>
        <p:nvPicPr>
          <p:cNvPr id="11" name="Grafikk 10">
            <a:extLst>
              <a:ext uri="{FF2B5EF4-FFF2-40B4-BE49-F238E27FC236}">
                <a16:creationId xmlns:a16="http://schemas.microsoft.com/office/drawing/2014/main" id="{60F50B8C-49EA-F66A-720F-7F87DC4D162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60741" y="3371346"/>
            <a:ext cx="914400" cy="914400"/>
          </a:xfrm>
          <a:prstGeom prst="rect">
            <a:avLst/>
          </a:prstGeom>
        </p:spPr>
      </p:pic>
      <p:sp>
        <p:nvSpPr>
          <p:cNvPr id="12" name="TekstSylinder 11">
            <a:extLst>
              <a:ext uri="{FF2B5EF4-FFF2-40B4-BE49-F238E27FC236}">
                <a16:creationId xmlns:a16="http://schemas.microsoft.com/office/drawing/2014/main" id="{7A5CC9E7-4138-6D70-0E2D-0E7AB51701AF}"/>
              </a:ext>
            </a:extLst>
          </p:cNvPr>
          <p:cNvSpPr txBox="1"/>
          <p:nvPr/>
        </p:nvSpPr>
        <p:spPr>
          <a:xfrm>
            <a:off x="3072426" y="4523040"/>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Prat </a:t>
            </a:r>
            <a:br>
              <a:rPr lang="nb-NO">
                <a:solidFill>
                  <a:schemeClr val="bg1"/>
                </a:solidFill>
                <a:latin typeface="Source Sans Pro" panose="020B0503030403020204" pitchFamily="34" charset="0"/>
              </a:rPr>
            </a:br>
            <a:r>
              <a:rPr lang="nb-NO">
                <a:solidFill>
                  <a:schemeClr val="bg1"/>
                </a:solidFill>
                <a:latin typeface="Source Sans Pro" panose="020B0503030403020204" pitchFamily="34" charset="0"/>
              </a:rPr>
              <a:t>to og to</a:t>
            </a:r>
          </a:p>
        </p:txBody>
      </p:sp>
      <p:sp>
        <p:nvSpPr>
          <p:cNvPr id="6" name="TekstSylinder 5">
            <a:extLst>
              <a:ext uri="{FF2B5EF4-FFF2-40B4-BE49-F238E27FC236}">
                <a16:creationId xmlns:a16="http://schemas.microsoft.com/office/drawing/2014/main" id="{17562026-12A5-ECE9-B6AF-DDC0A5551241}"/>
              </a:ext>
            </a:extLst>
          </p:cNvPr>
          <p:cNvSpPr txBox="1"/>
          <p:nvPr/>
        </p:nvSpPr>
        <p:spPr>
          <a:xfrm>
            <a:off x="4636563" y="4538607"/>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Del i plenum</a:t>
            </a:r>
          </a:p>
        </p:txBody>
      </p:sp>
      <p:sp>
        <p:nvSpPr>
          <p:cNvPr id="14" name="TekstSylinder 13">
            <a:extLst>
              <a:ext uri="{FF2B5EF4-FFF2-40B4-BE49-F238E27FC236}">
                <a16:creationId xmlns:a16="http://schemas.microsoft.com/office/drawing/2014/main" id="{7AE25BA6-23AC-DF4C-4ED2-0462912CD2D1}"/>
              </a:ext>
            </a:extLst>
          </p:cNvPr>
          <p:cNvSpPr txBox="1"/>
          <p:nvPr/>
        </p:nvSpPr>
        <p:spPr>
          <a:xfrm>
            <a:off x="6344006" y="4506490"/>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Prat </a:t>
            </a:r>
            <a:br>
              <a:rPr lang="nb-NO">
                <a:solidFill>
                  <a:schemeClr val="bg1"/>
                </a:solidFill>
                <a:latin typeface="Source Sans Pro" panose="020B0503030403020204" pitchFamily="34" charset="0"/>
              </a:rPr>
            </a:br>
            <a:r>
              <a:rPr lang="nb-NO">
                <a:solidFill>
                  <a:schemeClr val="bg1"/>
                </a:solidFill>
                <a:latin typeface="Source Sans Pro" panose="020B0503030403020204" pitchFamily="34" charset="0"/>
              </a:rPr>
              <a:t>to og to</a:t>
            </a:r>
          </a:p>
        </p:txBody>
      </p:sp>
      <p:sp>
        <p:nvSpPr>
          <p:cNvPr id="13" name="TekstSylinder 12">
            <a:extLst>
              <a:ext uri="{FF2B5EF4-FFF2-40B4-BE49-F238E27FC236}">
                <a16:creationId xmlns:a16="http://schemas.microsoft.com/office/drawing/2014/main" id="{F4E1DB40-4D63-E465-7E72-427AB8C22C88}"/>
              </a:ext>
            </a:extLst>
          </p:cNvPr>
          <p:cNvSpPr txBox="1"/>
          <p:nvPr/>
        </p:nvSpPr>
        <p:spPr>
          <a:xfrm>
            <a:off x="7863151" y="4535886"/>
            <a:ext cx="1087012" cy="646331"/>
          </a:xfrm>
          <a:prstGeom prst="rect">
            <a:avLst/>
          </a:prstGeom>
          <a:noFill/>
        </p:spPr>
        <p:txBody>
          <a:bodyPr wrap="square" rtlCol="0">
            <a:spAutoFit/>
          </a:bodyPr>
          <a:lstStyle/>
          <a:p>
            <a:pPr algn="ctr"/>
            <a:r>
              <a:rPr lang="nb-NO">
                <a:solidFill>
                  <a:schemeClr val="bg1"/>
                </a:solidFill>
                <a:latin typeface="Source Sans Pro" panose="020B0503030403020204" pitchFamily="34" charset="0"/>
              </a:rPr>
              <a:t>Del i plenum</a:t>
            </a:r>
          </a:p>
        </p:txBody>
      </p:sp>
    </p:spTree>
    <p:extLst>
      <p:ext uri="{BB962C8B-B14F-4D97-AF65-F5344CB8AC3E}">
        <p14:creationId xmlns:p14="http://schemas.microsoft.com/office/powerpoint/2010/main" val="38211880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DF75BC0E-B323-BD5F-E979-A4AAED1EECE3}"/>
              </a:ext>
              <a:ext uri="{C183D7F6-B498-43B3-948B-1728B52AA6E4}">
                <adec:decorative xmlns:adec="http://schemas.microsoft.com/office/drawing/2017/decorative" val="1"/>
              </a:ext>
            </a:extLst>
          </p:cNvPr>
          <p:cNvSpPr/>
          <p:nvPr/>
        </p:nvSpPr>
        <p:spPr>
          <a:xfrm>
            <a:off x="4897229" y="2751317"/>
            <a:ext cx="2397543" cy="2397543"/>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3235149" y="1107284"/>
            <a:ext cx="5721703" cy="701674"/>
          </a:xfrm>
        </p:spPr>
        <p:txBody>
          <a:bodyPr/>
          <a:lstStyle/>
          <a:p>
            <a:pPr algn="ctr"/>
            <a:r>
              <a:rPr lang="nb-NO">
                <a:latin typeface="Source Sans Pro Semibold" panose="020B0603030403020204" pitchFamily="34" charset="0"/>
              </a:rPr>
              <a:t>Hva skal vi bli bedre på, </a:t>
            </a:r>
            <a:br>
              <a:rPr lang="nb-NO">
                <a:latin typeface="Source Sans Pro Semibold" panose="020B0603030403020204" pitchFamily="34" charset="0"/>
              </a:rPr>
            </a:br>
            <a:r>
              <a:rPr lang="nb-NO">
                <a:latin typeface="Source Sans Pro Semibold" panose="020B0603030403020204" pitchFamily="34" charset="0"/>
              </a:rPr>
              <a:t>og hvordan skal vi klare det?</a:t>
            </a:r>
            <a:br>
              <a:rPr lang="nb-NO">
                <a:latin typeface="Source Sans Pro Semibold" panose="020B0603030403020204" pitchFamily="34" charset="0"/>
              </a:rPr>
            </a:br>
            <a:endParaRPr lang="nb-NO">
              <a:latin typeface="Source Sans Pro Semibold" panose="020B0603030403020204" pitchFamily="34" charset="0"/>
            </a:endParaRPr>
          </a:p>
        </p:txBody>
      </p:sp>
      <p:pic>
        <p:nvPicPr>
          <p:cNvPr id="5" name="Grafikk 4">
            <a:extLst>
              <a:ext uri="{FF2B5EF4-FFF2-40B4-BE49-F238E27FC236}">
                <a16:creationId xmlns:a16="http://schemas.microsoft.com/office/drawing/2014/main" id="{6C4E3E5C-4F08-6F99-7CCC-3A60B77D80C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47320" y="2996513"/>
            <a:ext cx="1697361" cy="1697361"/>
          </a:xfrm>
          <a:prstGeom prst="rect">
            <a:avLst/>
          </a:prstGeom>
        </p:spPr>
      </p:pic>
    </p:spTree>
    <p:extLst>
      <p:ext uri="{BB962C8B-B14F-4D97-AF65-F5344CB8AC3E}">
        <p14:creationId xmlns:p14="http://schemas.microsoft.com/office/powerpoint/2010/main" val="2416354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5959"/>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5ACB438A-27B2-C645-E6CE-1590D76837BE}"/>
              </a:ext>
            </a:extLst>
          </p:cNvPr>
          <p:cNvSpPr>
            <a:spLocks noGrp="1"/>
          </p:cNvSpPr>
          <p:nvPr>
            <p:ph type="title"/>
          </p:nvPr>
        </p:nvSpPr>
        <p:spPr>
          <a:xfrm>
            <a:off x="-4757966" y="1804988"/>
            <a:ext cx="3674233" cy="701674"/>
          </a:xfrm>
        </p:spPr>
        <p:txBody>
          <a:bodyPr>
            <a:normAutofit fontScale="90000"/>
          </a:bodyPr>
          <a:lstStyle/>
          <a:p>
            <a:pPr algn="ctr"/>
            <a:r>
              <a:rPr lang="nb-NO">
                <a:latin typeface="Source Sans Pro Semibold" panose="020B0603030403020204" pitchFamily="34" charset="0"/>
              </a:rPr>
              <a:t>Hva kan jeg og vi som enhet bli bedre på?</a:t>
            </a:r>
            <a:br>
              <a:rPr lang="nb-NO">
                <a:latin typeface="Source Sans Pro Semibold" panose="020B0603030403020204" pitchFamily="34" charset="0"/>
              </a:rPr>
            </a:br>
            <a:endParaRPr lang="nb-NO">
              <a:latin typeface="Source Sans Pro Semibold" panose="020B0603030403020204" pitchFamily="34" charset="0"/>
            </a:endParaRPr>
          </a:p>
        </p:txBody>
      </p:sp>
      <p:sp>
        <p:nvSpPr>
          <p:cNvPr id="6" name="Sky 5" descr="Skriveboble for Hva kan jeg bli bedre på?">
            <a:extLst>
              <a:ext uri="{FF2B5EF4-FFF2-40B4-BE49-F238E27FC236}">
                <a16:creationId xmlns:a16="http://schemas.microsoft.com/office/drawing/2014/main" id="{FB9D8CF0-723C-2B3B-05C7-D4E6650FD879}"/>
              </a:ext>
            </a:extLst>
          </p:cNvPr>
          <p:cNvSpPr/>
          <p:nvPr/>
        </p:nvSpPr>
        <p:spPr>
          <a:xfrm>
            <a:off x="51608" y="46983"/>
            <a:ext cx="5873025" cy="4560849"/>
          </a:xfrm>
          <a:prstGeom prst="cloud">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Plassholder for innhold 6">
            <a:extLst>
              <a:ext uri="{FF2B5EF4-FFF2-40B4-BE49-F238E27FC236}">
                <a16:creationId xmlns:a16="http://schemas.microsoft.com/office/drawing/2014/main" id="{B11A9FF4-4109-46CB-0160-DBA280B08C01}"/>
              </a:ext>
            </a:extLst>
          </p:cNvPr>
          <p:cNvSpPr>
            <a:spLocks noGrp="1"/>
          </p:cNvSpPr>
          <p:nvPr>
            <p:ph sz="half" idx="1"/>
          </p:nvPr>
        </p:nvSpPr>
        <p:spPr>
          <a:xfrm>
            <a:off x="907791" y="755057"/>
            <a:ext cx="5511025" cy="4351338"/>
          </a:xfrm>
        </p:spPr>
        <p:txBody>
          <a:bodyPr>
            <a:normAutofit/>
          </a:bodyPr>
          <a:lstStyle/>
          <a:p>
            <a:pPr marL="0" indent="0">
              <a:buNone/>
            </a:pPr>
            <a:r>
              <a:rPr lang="nb-NO">
                <a:solidFill>
                  <a:srgbClr val="173941"/>
                </a:solidFill>
                <a:latin typeface="Source Sans Pro Semibold" panose="020B0603030403020204" pitchFamily="34" charset="0"/>
              </a:rPr>
              <a:t>Hva kan jeg bli bedre på?</a:t>
            </a:r>
          </a:p>
          <a:p>
            <a:pPr marL="514350" indent="-514350">
              <a:buAutoNum type="arabicParenR"/>
            </a:pPr>
            <a:endParaRPr lang="nb-NO">
              <a:solidFill>
                <a:srgbClr val="173941"/>
              </a:solidFill>
              <a:latin typeface="Source Sans Pro Semibold" panose="020B0603030403020204" pitchFamily="34" charset="0"/>
            </a:endParaRPr>
          </a:p>
        </p:txBody>
      </p:sp>
      <p:sp>
        <p:nvSpPr>
          <p:cNvPr id="10" name="Sky 9" descr="Skriveboble for Hva kan vi som enhet bli bedre på?">
            <a:extLst>
              <a:ext uri="{FF2B5EF4-FFF2-40B4-BE49-F238E27FC236}">
                <a16:creationId xmlns:a16="http://schemas.microsoft.com/office/drawing/2014/main" id="{873945A9-72BE-F2C0-E323-870D27FCB186}"/>
              </a:ext>
            </a:extLst>
          </p:cNvPr>
          <p:cNvSpPr/>
          <p:nvPr/>
        </p:nvSpPr>
        <p:spPr>
          <a:xfrm>
            <a:off x="5137235" y="1255987"/>
            <a:ext cx="6947338" cy="5602013"/>
          </a:xfrm>
          <a:prstGeom prst="cloud">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lassholder for innhold 8">
            <a:extLst>
              <a:ext uri="{FF2B5EF4-FFF2-40B4-BE49-F238E27FC236}">
                <a16:creationId xmlns:a16="http://schemas.microsoft.com/office/drawing/2014/main" id="{EA70AE51-9BC9-F8D5-A934-77FEE316923E}"/>
              </a:ext>
            </a:extLst>
          </p:cNvPr>
          <p:cNvSpPr>
            <a:spLocks noGrp="1"/>
          </p:cNvSpPr>
          <p:nvPr>
            <p:ph sz="half" idx="2"/>
          </p:nvPr>
        </p:nvSpPr>
        <p:spPr>
          <a:xfrm>
            <a:off x="6031192" y="2506662"/>
            <a:ext cx="6280346" cy="4351338"/>
          </a:xfrm>
        </p:spPr>
        <p:txBody>
          <a:bodyPr>
            <a:normAutofit/>
          </a:bodyPr>
          <a:lstStyle/>
          <a:p>
            <a:pPr marL="0" indent="0">
              <a:buFont typeface="Arial" panose="020B0604020202020204" pitchFamily="34" charset="0"/>
              <a:buNone/>
            </a:pPr>
            <a:r>
              <a:rPr lang="nb-NO">
                <a:solidFill>
                  <a:srgbClr val="173941"/>
                </a:solidFill>
                <a:latin typeface="Source Sans Pro Semibold" panose="020B0603030403020204" pitchFamily="34" charset="0"/>
              </a:rPr>
              <a:t>Hva kan vi som enhet bli bedre på?</a:t>
            </a:r>
          </a:p>
          <a:p>
            <a:pPr marL="0" indent="0">
              <a:buNone/>
            </a:pPr>
            <a:endParaRPr lang="nb-NO">
              <a:solidFill>
                <a:srgbClr val="005491"/>
              </a:solidFill>
            </a:endParaRPr>
          </a:p>
        </p:txBody>
      </p:sp>
      <p:pic>
        <p:nvPicPr>
          <p:cNvPr id="5" name="Bilde 4">
            <a:extLst>
              <a:ext uri="{FF2B5EF4-FFF2-40B4-BE49-F238E27FC236}">
                <a16:creationId xmlns:a16="http://schemas.microsoft.com/office/drawing/2014/main" id="{1599E8B7-2618-4B50-D92B-4F7B743391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22976" y="5026635"/>
            <a:ext cx="3363338" cy="1891878"/>
          </a:xfrm>
          <a:prstGeom prst="rect">
            <a:avLst/>
          </a:prstGeom>
        </p:spPr>
      </p:pic>
      <p:sp>
        <p:nvSpPr>
          <p:cNvPr id="2" name="Rektangel 1">
            <a:extLst>
              <a:ext uri="{FF2B5EF4-FFF2-40B4-BE49-F238E27FC236}">
                <a16:creationId xmlns:a16="http://schemas.microsoft.com/office/drawing/2014/main" id="{3ED5CFEA-B3CC-395C-2E2D-5226B008DC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793586" y="201706"/>
            <a:ext cx="1290987" cy="625288"/>
          </a:xfrm>
          <a:prstGeom prst="rect">
            <a:avLst/>
          </a:prstGeom>
          <a:solidFill>
            <a:srgbClr val="0A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 name="Bilde 3">
            <a:extLst>
              <a:ext uri="{FF2B5EF4-FFF2-40B4-BE49-F238E27FC236}">
                <a16:creationId xmlns:a16="http://schemas.microsoft.com/office/drawing/2014/main" id="{346E4C77-1E56-E419-6BAA-8E322BF01B2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8701"/>
          <a:stretch/>
        </p:blipFill>
        <p:spPr>
          <a:xfrm>
            <a:off x="10320618" y="201705"/>
            <a:ext cx="1712245" cy="837145"/>
          </a:xfrm>
          <a:prstGeom prst="rect">
            <a:avLst/>
          </a:prstGeom>
        </p:spPr>
      </p:pic>
      <p:pic>
        <p:nvPicPr>
          <p:cNvPr id="8" name="Bilde 7">
            <a:extLst>
              <a:ext uri="{FF2B5EF4-FFF2-40B4-BE49-F238E27FC236}">
                <a16:creationId xmlns:a16="http://schemas.microsoft.com/office/drawing/2014/main" id="{6C184CB6-025C-AE66-AEDF-82AF78CABC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36950"/>
            <a:ext cx="2874638" cy="3429001"/>
          </a:xfrm>
          <a:prstGeom prst="rect">
            <a:avLst/>
          </a:prstGeom>
        </p:spPr>
      </p:pic>
    </p:spTree>
    <p:extLst>
      <p:ext uri="{BB962C8B-B14F-4D97-AF65-F5344CB8AC3E}">
        <p14:creationId xmlns:p14="http://schemas.microsoft.com/office/powerpoint/2010/main" val="1785091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5959"/>
        </a:solidFill>
        <a:effectLst/>
      </p:bgPr>
    </p:bg>
    <p:spTree>
      <p:nvGrpSpPr>
        <p:cNvPr id="1" name=""/>
        <p:cNvGrpSpPr/>
        <p:nvPr/>
      </p:nvGrpSpPr>
      <p:grpSpPr>
        <a:xfrm>
          <a:off x="0" y="0"/>
          <a:ext cx="0" cy="0"/>
          <a:chOff x="0" y="0"/>
          <a:chExt cx="0" cy="0"/>
        </a:xfrm>
      </p:grpSpPr>
      <p:sp>
        <p:nvSpPr>
          <p:cNvPr id="4" name="Rektangel: avrundede hjørner 3">
            <a:extLst>
              <a:ext uri="{FF2B5EF4-FFF2-40B4-BE49-F238E27FC236}">
                <a16:creationId xmlns:a16="http://schemas.microsoft.com/office/drawing/2014/main" id="{7A5FE80D-92F1-00EC-0BCD-6EBD6DC374F1}"/>
              </a:ext>
              <a:ext uri="{C183D7F6-B498-43B3-948B-1728B52AA6E4}">
                <adec:decorative xmlns:adec="http://schemas.microsoft.com/office/drawing/2017/decorative" val="1"/>
              </a:ext>
            </a:extLst>
          </p:cNvPr>
          <p:cNvSpPr/>
          <p:nvPr/>
        </p:nvSpPr>
        <p:spPr>
          <a:xfrm>
            <a:off x="615043" y="1763486"/>
            <a:ext cx="5230586" cy="43434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8" name="Rektangel: avrundede hjørner 7">
            <a:extLst>
              <a:ext uri="{FF2B5EF4-FFF2-40B4-BE49-F238E27FC236}">
                <a16:creationId xmlns:a16="http://schemas.microsoft.com/office/drawing/2014/main" id="{E5E339F3-45EE-8210-2D57-EDFC4B4FAEC7}"/>
              </a:ext>
              <a:ext uri="{C183D7F6-B498-43B3-948B-1728B52AA6E4}">
                <adec:decorative xmlns:adec="http://schemas.microsoft.com/office/drawing/2017/decorative" val="1"/>
              </a:ext>
            </a:extLst>
          </p:cNvPr>
          <p:cNvSpPr/>
          <p:nvPr/>
        </p:nvSpPr>
        <p:spPr>
          <a:xfrm>
            <a:off x="6343347" y="1763486"/>
            <a:ext cx="5230586" cy="43434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 name="Rektangel 1">
            <a:extLst>
              <a:ext uri="{FF2B5EF4-FFF2-40B4-BE49-F238E27FC236}">
                <a16:creationId xmlns:a16="http://schemas.microsoft.com/office/drawing/2014/main" id="{962B25F3-4CF6-3518-4760-0F93B1D8985E}"/>
              </a:ext>
              <a:ext uri="{C183D7F6-B498-43B3-948B-1728B52AA6E4}">
                <adec:decorative xmlns:adec="http://schemas.microsoft.com/office/drawing/2017/decorative" val="1"/>
              </a:ext>
            </a:extLst>
          </p:cNvPr>
          <p:cNvSpPr/>
          <p:nvPr/>
        </p:nvSpPr>
        <p:spPr>
          <a:xfrm>
            <a:off x="10643347" y="194982"/>
            <a:ext cx="1385047" cy="556132"/>
          </a:xfrm>
          <a:prstGeom prst="rect">
            <a:avLst/>
          </a:prstGeom>
          <a:solidFill>
            <a:srgbClr val="0A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2">
            <a:extLst>
              <a:ext uri="{FF2B5EF4-FFF2-40B4-BE49-F238E27FC236}">
                <a16:creationId xmlns:a16="http://schemas.microsoft.com/office/drawing/2014/main" id="{2D0A85C1-FB7B-286E-44AC-2E398E55FC33}"/>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701"/>
          <a:stretch/>
        </p:blipFill>
        <p:spPr>
          <a:xfrm>
            <a:off x="10320618" y="201705"/>
            <a:ext cx="1712245" cy="837145"/>
          </a:xfrm>
          <a:prstGeom prst="rect">
            <a:avLst/>
          </a:prstGeom>
        </p:spPr>
      </p:pic>
      <p:sp>
        <p:nvSpPr>
          <p:cNvPr id="5" name="Tittel 1">
            <a:extLst>
              <a:ext uri="{FF2B5EF4-FFF2-40B4-BE49-F238E27FC236}">
                <a16:creationId xmlns:a16="http://schemas.microsoft.com/office/drawing/2014/main" id="{7478A834-45BF-B26C-2C90-8AC69B808491}"/>
              </a:ext>
            </a:extLst>
          </p:cNvPr>
          <p:cNvSpPr>
            <a:spLocks noGrp="1"/>
          </p:cNvSpPr>
          <p:nvPr>
            <p:ph type="title"/>
          </p:nvPr>
        </p:nvSpPr>
        <p:spPr>
          <a:xfrm>
            <a:off x="615043" y="180999"/>
            <a:ext cx="11797090" cy="1526168"/>
          </a:xfrm>
        </p:spPr>
        <p:txBody>
          <a:bodyPr>
            <a:normAutofit/>
          </a:bodyPr>
          <a:lstStyle/>
          <a:p>
            <a:r>
              <a:rPr lang="nb-NO" sz="3200">
                <a:solidFill>
                  <a:schemeClr val="bg1"/>
                </a:solidFill>
                <a:latin typeface="Source Sans Pro Semibold" panose="020B0603030403020204" pitchFamily="34" charset="0"/>
              </a:rPr>
              <a:t>Forslag til hva vi som enhet kan bli bedre på, </a:t>
            </a:r>
            <a:br>
              <a:rPr lang="nb-NO" sz="3200">
                <a:solidFill>
                  <a:schemeClr val="bg1"/>
                </a:solidFill>
                <a:latin typeface="Source Sans Pro Semibold" panose="020B0603030403020204" pitchFamily="34" charset="0"/>
              </a:rPr>
            </a:br>
            <a:r>
              <a:rPr lang="nb-NO" sz="3200">
                <a:solidFill>
                  <a:schemeClr val="bg1"/>
                </a:solidFill>
                <a:latin typeface="Source Sans Pro Semibold" panose="020B0603030403020204" pitchFamily="34" charset="0"/>
              </a:rPr>
              <a:t>og hvordan vi skal klare det</a:t>
            </a:r>
          </a:p>
        </p:txBody>
      </p:sp>
    </p:spTree>
    <p:extLst>
      <p:ext uri="{BB962C8B-B14F-4D97-AF65-F5344CB8AC3E}">
        <p14:creationId xmlns:p14="http://schemas.microsoft.com/office/powerpoint/2010/main" val="2681965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A044B32D-E57F-5EA8-6FF8-7B82B0710455}"/>
              </a:ext>
              <a:ext uri="{C183D7F6-B498-43B3-948B-1728B52AA6E4}">
                <adec:decorative xmlns:adec="http://schemas.microsoft.com/office/drawing/2017/decorative" val="1"/>
              </a:ext>
            </a:extLst>
          </p:cNvPr>
          <p:cNvSpPr/>
          <p:nvPr/>
        </p:nvSpPr>
        <p:spPr>
          <a:xfrm>
            <a:off x="4975887" y="2623208"/>
            <a:ext cx="2240227" cy="2240227"/>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3080506" y="1881189"/>
            <a:ext cx="6030988" cy="701674"/>
          </a:xfrm>
        </p:spPr>
        <p:txBody>
          <a:bodyPr/>
          <a:lstStyle/>
          <a:p>
            <a:pPr algn="ctr"/>
            <a:r>
              <a:rPr lang="nb-NO">
                <a:latin typeface="Source Sans Pro Semibold" panose="020B0603030403020204" pitchFamily="34" charset="0"/>
              </a:rPr>
              <a:t>Evaluere refleksjonsverkstedet</a:t>
            </a:r>
          </a:p>
        </p:txBody>
      </p:sp>
      <p:pic>
        <p:nvPicPr>
          <p:cNvPr id="5" name="Grafikk 4" descr="Øye med heldekkende fyll">
            <a:extLst>
              <a:ext uri="{FF2B5EF4-FFF2-40B4-BE49-F238E27FC236}">
                <a16:creationId xmlns:a16="http://schemas.microsoft.com/office/drawing/2014/main" id="{EFC76F16-2ED6-F208-BE49-3DAE56C1CC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92843" y="2775873"/>
            <a:ext cx="1806315" cy="1806315"/>
          </a:xfrm>
          <a:prstGeom prst="rect">
            <a:avLst/>
          </a:prstGeom>
        </p:spPr>
      </p:pic>
    </p:spTree>
    <p:extLst>
      <p:ext uri="{BB962C8B-B14F-4D97-AF65-F5344CB8AC3E}">
        <p14:creationId xmlns:p14="http://schemas.microsoft.com/office/powerpoint/2010/main" val="3407024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4" id="{A3B289D5-C212-4060-B558-CB2F623F4E1A}" vid="{4797F2A0-F43A-445B-9C31-C040EC0BA0B5}"/>
    </a:ext>
  </a:extLst>
</a:theme>
</file>

<file path=ppt/theme/theme2.xml><?xml version="1.0" encoding="utf-8"?>
<a:theme xmlns:a="http://schemas.openxmlformats.org/drawingml/2006/main" name="3_Office-tema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37D64B8-36B2-4243-B8A9-6D5F5F474809}">
  <we:reference id="wa104380506" version="1.3.0.0" store="nb-NO" storeType="OMEX"/>
  <we:alternateReferences>
    <we:reference id="wa104380506" version="1.3.0.0" store="WA10438050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885AFA66CD7E646A90DDD3E6D12E79D" ma:contentTypeVersion="16" ma:contentTypeDescription="Opprett et nytt dokument." ma:contentTypeScope="" ma:versionID="70e1cdd1c3aa813216ba7ef58b540161">
  <xsd:schema xmlns:xsd="http://www.w3.org/2001/XMLSchema" xmlns:xs="http://www.w3.org/2001/XMLSchema" xmlns:p="http://schemas.microsoft.com/office/2006/metadata/properties" xmlns:ns2="b5e314e9-6553-4a59-bcfc-7da4f277279e" xmlns:ns3="f47caf36-4a69-40d2-bbc1-7c75f88b4cf3" targetNamespace="http://schemas.microsoft.com/office/2006/metadata/properties" ma:root="true" ma:fieldsID="76e835de4efa325c099970eda151303b" ns2:_="" ns3:_="">
    <xsd:import namespace="b5e314e9-6553-4a59-bcfc-7da4f277279e"/>
    <xsd:import namespace="f47caf36-4a69-40d2-bbc1-7c75f88b4cf3"/>
    <xsd:element name="properties">
      <xsd:complexType>
        <xsd:sequence>
          <xsd:element name="documentManagement">
            <xsd:complexType>
              <xsd:all>
                <xsd:element ref="ns2:j25543a5815d485da9a5e0773ad762e9" minOccurs="0"/>
                <xsd:element ref="ns2:TaxCatchAll" minOccurs="0"/>
                <xsd:element ref="ns3:MediaServiceMetadata" minOccurs="0"/>
                <xsd:element ref="ns3:MediaServiceFastMetadata" minOccurs="0"/>
                <xsd:element ref="ns2:SharedWithUsers" minOccurs="0"/>
                <xsd:element ref="ns2:SharedWithDetails"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e314e9-6553-4a59-bcfc-7da4f277279e" elementFormDefault="qualified">
    <xsd:import namespace="http://schemas.microsoft.com/office/2006/documentManagement/types"/>
    <xsd:import namespace="http://schemas.microsoft.com/office/infopath/2007/PartnerControls"/>
    <xsd:element name="j25543a5815d485da9a5e0773ad762e9" ma:index="9" nillable="true" ma:taxonomy="true" ma:internalName="j25543a5815d485da9a5e0773ad762e9" ma:taxonomyFieldName="GtProjectPhase" ma:displayName="Fase" ma:fieldId="{325543a5-815d-485d-a9a5-e0773ad762e9}" ma:sspId="eb0be57b-a27d-473a-a780-396a80130851" ma:termSetId="abcfc9d9-a263-4abb-8234-be973c46258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f26d8302-9525-41ef-8529-cbd884876dbc}" ma:internalName="TaxCatchAll" ma:showField="CatchAllData" ma:web="b5e314e9-6553-4a59-bcfc-7da4f277279e">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47caf36-4a69-40d2-bbc1-7c75f88b4cf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eb0be57b-a27d-473a-a780-396a8013085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j25543a5815d485da9a5e0773ad762e9 xmlns="b5e314e9-6553-4a59-bcfc-7da4f277279e">
      <Terms xmlns="http://schemas.microsoft.com/office/infopath/2007/PartnerControls"/>
    </j25543a5815d485da9a5e0773ad762e9>
    <TaxCatchAll xmlns="b5e314e9-6553-4a59-bcfc-7da4f277279e" xsi:nil="true"/>
    <lcf76f155ced4ddcb4097134ff3c332f xmlns="f47caf36-4a69-40d2-bbc1-7c75f88b4cf3">
      <Terms xmlns="http://schemas.microsoft.com/office/infopath/2007/PartnerControls"/>
    </lcf76f155ced4ddcb4097134ff3c332f>
    <SharedWithUsers xmlns="b5e314e9-6553-4a59-bcfc-7da4f277279e">
      <UserInfo>
        <DisplayName>Alexander Karlsen</DisplayName>
        <AccountId>400</AccountId>
        <AccountType/>
      </UserInfo>
      <UserInfo>
        <DisplayName>Sanja Kostovska Skaar</DisplayName>
        <AccountId>14</AccountId>
        <AccountType/>
      </UserInfo>
      <UserInfo>
        <DisplayName>Ragnhild Ninni Aamodt Grønlie</DisplayName>
        <AccountId>22</AccountId>
        <AccountType/>
      </UserInfo>
    </SharedWithUsers>
  </documentManagement>
</p:properties>
</file>

<file path=customXml/itemProps1.xml><?xml version="1.0" encoding="utf-8"?>
<ds:datastoreItem xmlns:ds="http://schemas.openxmlformats.org/officeDocument/2006/customXml" ds:itemID="{6A086C8C-FB98-4C31-93B5-1D7EDDDFF3EC}">
  <ds:schemaRefs>
    <ds:schemaRef ds:uri="http://schemas.microsoft.com/sharepoint/v3/contenttype/forms"/>
  </ds:schemaRefs>
</ds:datastoreItem>
</file>

<file path=customXml/itemProps2.xml><?xml version="1.0" encoding="utf-8"?>
<ds:datastoreItem xmlns:ds="http://schemas.openxmlformats.org/officeDocument/2006/customXml" ds:itemID="{00285CCA-CEA0-4999-BDC6-977ABD700692}">
  <ds:schemaRefs>
    <ds:schemaRef ds:uri="b5e314e9-6553-4a59-bcfc-7da4f277279e"/>
    <ds:schemaRef ds:uri="f47caf36-4a69-40d2-bbc1-7c75f88b4c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3AB6F3D-CCE8-4463-B14E-B36E15E55A9A}">
  <ds:schemaRefs>
    <ds:schemaRef ds:uri="b5e314e9-6553-4a59-bcfc-7da4f277279e"/>
    <ds:schemaRef ds:uri="f47caf36-4a69-40d2-bbc1-7c75f88b4c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PP-mal-DFØ-4 ver 01</Template>
  <Application>Microsoft Office PowerPoint</Application>
  <PresentationFormat>Widescreen</PresentationFormat>
  <Slides>12</Slides>
  <Notes>12</Notes>
  <HiddenSlides>0</HiddenSlides>
  <ScaleCrop>false</ScaleCrop>
  <HeadingPairs>
    <vt:vector size="4" baseType="variant">
      <vt:variant>
        <vt:lpstr>Tema</vt:lpstr>
      </vt:variant>
      <vt:variant>
        <vt:i4>2</vt:i4>
      </vt:variant>
      <vt:variant>
        <vt:lpstr>Lysbildetitler</vt:lpstr>
      </vt:variant>
      <vt:variant>
        <vt:i4>12</vt:i4>
      </vt:variant>
    </vt:vector>
  </HeadingPairs>
  <TitlesOfParts>
    <vt:vector size="14" baseType="lpstr">
      <vt:lpstr>DFØ ppt mal</vt:lpstr>
      <vt:lpstr>3_Office-tema 2013 – 2022</vt:lpstr>
      <vt:lpstr>Støttemateriell for deg som skal fasilitere refleksjonsverksted  </vt:lpstr>
      <vt:lpstr>Tips og råd til deg som fasilitator</vt:lpstr>
      <vt:lpstr>Refleksjonsverksted:</vt:lpstr>
      <vt:lpstr>Velkommen til læring gjennom refleksjon og diskusjon</vt:lpstr>
      <vt:lpstr>Plan for refleksjonsverkstedet</vt:lpstr>
      <vt:lpstr>Film om hvorfor grupperefleksjon  gir et godt læringsutbytte </vt:lpstr>
      <vt:lpstr>Refleksjonsspørsmål: </vt:lpstr>
      <vt:lpstr>Plan for refleksjonsarbeidet</vt:lpstr>
      <vt:lpstr>Hva skal vi bli bedre på,  og hvordan skal vi klare det? </vt:lpstr>
      <vt:lpstr>Hva kan jeg og vi som enhet bli bedre på? </vt:lpstr>
      <vt:lpstr>Forslag til hva vi som enhet kan bli bedre på,  og hvordan vi skal klare det</vt:lpstr>
      <vt:lpstr>Evaluere refleksjonsverkstedet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Støttemateriell for deg som skal gjennomføre læringsprosessen</dc:title>
  <dc:creator>Sanja Kostovska Skaar</dc:creator>
  <dc:description>template by officeconsult.no</dc:description>
  <cp:revision>1</cp:revision>
  <cp:lastPrinted>2019-09-18T10:30:50Z</cp:lastPrinted>
  <dcterms:created xsi:type="dcterms:W3CDTF">2024-04-24T08:57:11Z</dcterms:created>
  <dcterms:modified xsi:type="dcterms:W3CDTF">2024-06-11T08:43:25Z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0x010100A885AFA66CD7E646A90DDD3E6D12E79D</vt:lpwstr>
  </property>
  <property fmtid="{D5CDD505-2E9C-101B-9397-08002B2CF9AE}" pid="4" name="MSIP_Label_8bb0167d-908e-4a65-8442-c47631123900_Enabled">
    <vt:lpwstr>true</vt:lpwstr>
  </property>
  <property fmtid="{D5CDD505-2E9C-101B-9397-08002B2CF9AE}" pid="5" name="MSIP_Label_8bb0167d-908e-4a65-8442-c47631123900_SetDate">
    <vt:lpwstr>2021-01-04T12:01:41Z</vt:lpwstr>
  </property>
  <property fmtid="{D5CDD505-2E9C-101B-9397-08002B2CF9AE}" pid="6" name="MSIP_Label_8bb0167d-908e-4a65-8442-c47631123900_Method">
    <vt:lpwstr>Privileged</vt:lpwstr>
  </property>
  <property fmtid="{D5CDD505-2E9C-101B-9397-08002B2CF9AE}" pid="7" name="MSIP_Label_8bb0167d-908e-4a65-8442-c47631123900_Name">
    <vt:lpwstr>Offentlig</vt:lpwstr>
  </property>
  <property fmtid="{D5CDD505-2E9C-101B-9397-08002B2CF9AE}" pid="8" name="MSIP_Label_8bb0167d-908e-4a65-8442-c47631123900_SiteId">
    <vt:lpwstr>1a91f966-247e-497b-bee6-09072f7ea02a</vt:lpwstr>
  </property>
  <property fmtid="{D5CDD505-2E9C-101B-9397-08002B2CF9AE}" pid="9" name="MSIP_Label_8bb0167d-908e-4a65-8442-c47631123900_ActionId">
    <vt:lpwstr>919b8d8b-725d-457a-b0e6-90703158446f</vt:lpwstr>
  </property>
  <property fmtid="{D5CDD505-2E9C-101B-9397-08002B2CF9AE}" pid="10" name="MSIP_Label_8bb0167d-908e-4a65-8442-c47631123900_ContentBits">
    <vt:lpwstr>0</vt:lpwstr>
  </property>
  <property fmtid="{D5CDD505-2E9C-101B-9397-08002B2CF9AE}" pid="11" name="GtProjectPhase">
    <vt:lpwstr/>
  </property>
  <property fmtid="{D5CDD505-2E9C-101B-9397-08002B2CF9AE}" pid="12" name="MediaServiceImageTags">
    <vt:lpwstr/>
  </property>
</Properties>
</file>