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256" r:id="rId5"/>
    <p:sldId id="307" r:id="rId6"/>
    <p:sldId id="328" r:id="rId7"/>
    <p:sldId id="327" r:id="rId8"/>
    <p:sldId id="317" r:id="rId9"/>
    <p:sldId id="324" r:id="rId10"/>
    <p:sldId id="331" r:id="rId11"/>
    <p:sldId id="330" r:id="rId12"/>
  </p:sldIdLst>
  <p:sldSz cx="12192000" cy="6858000"/>
  <p:notesSz cx="6724650" cy="97742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1158E37-D220-6D57-CB54-26AC318462A8}" name="Sanja Kostovska Skaar" initials="SS" userId="S::sanja.skaar@dfo.no::e58b7517-bf2d-4f0d-b789-efe4fa566bd6" providerId="AD"/>
  <p188:author id="{189DBA90-9E78-D6A6-45C6-50530ED179AF}" name="Selma Hoummira" initials="SH" userId="S::selma.hoummira@dfo.no::08a9da0b-5316-4f3a-a1fa-42c7e62f7303" providerId="AD"/>
  <p188:author id="{9948F595-C8C3-2F10-7CA6-68609C2FB474}" name="Selma Hoummira" initials="SH" userId="S::Selma.Hoummira@dfo.no::08a9da0b-5316-4f3a-a1fa-42c7e62f730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CCE8ED"/>
    <a:srgbClr val="65CEB5"/>
    <a:srgbClr val="E6F5FC"/>
    <a:srgbClr val="CCEEE6"/>
    <a:srgbClr val="3A3A3A"/>
    <a:srgbClr val="B5B5B5"/>
    <a:srgbClr val="66C6EF"/>
    <a:srgbClr val="00AA83"/>
    <a:srgbClr val="FEF1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06F183A-44AF-402C-84E4-155582973AFF}" v="24" dt="2025-06-09T11:30:04.343"/>
    <p1510:client id="{EEA28BF5-27F2-4C3F-957B-3B7183B37BFF}" v="3" dt="2025-06-09T14:14:48.653"/>
  </p1510:revLst>
</p1510:revInfo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Temastil 1 – utheving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3840"/>
      </p:guideLst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nja Kostovska Skaar" userId="e58b7517-bf2d-4f0d-b789-efe4fa566bd6" providerId="ADAL" clId="{EEA28BF5-27F2-4C3F-957B-3B7183B37BFF}"/>
    <pc:docChg chg="modSld">
      <pc:chgData name="Sanja Kostovska Skaar" userId="e58b7517-bf2d-4f0d-b789-efe4fa566bd6" providerId="ADAL" clId="{EEA28BF5-27F2-4C3F-957B-3B7183B37BFF}" dt="2025-06-09T14:14:48.653" v="2" actId="20577"/>
      <pc:docMkLst>
        <pc:docMk/>
      </pc:docMkLst>
      <pc:sldChg chg="modSp mod">
        <pc:chgData name="Sanja Kostovska Skaar" userId="e58b7517-bf2d-4f0d-b789-efe4fa566bd6" providerId="ADAL" clId="{EEA28BF5-27F2-4C3F-957B-3B7183B37BFF}" dt="2025-06-09T14:14:48.653" v="2" actId="20577"/>
        <pc:sldMkLst>
          <pc:docMk/>
          <pc:sldMk cId="3467643206" sldId="256"/>
        </pc:sldMkLst>
        <pc:spChg chg="mod">
          <ac:chgData name="Sanja Kostovska Skaar" userId="e58b7517-bf2d-4f0d-b789-efe4fa566bd6" providerId="ADAL" clId="{EEA28BF5-27F2-4C3F-957B-3B7183B37BFF}" dt="2025-06-09T14:14:48.653" v="2" actId="20577"/>
          <ac:spMkLst>
            <pc:docMk/>
            <pc:sldMk cId="3467643206" sldId="256"/>
            <ac:spMk id="2" creationId="{5EDAB749-3ADD-4260-8A05-E97A5FB4A3A5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>
            <a:extLst>
              <a:ext uri="{FF2B5EF4-FFF2-40B4-BE49-F238E27FC236}">
                <a16:creationId xmlns:a16="http://schemas.microsoft.com/office/drawing/2014/main" id="{8510025C-8521-0F08-80AA-C1E4D6746FA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4015" cy="4904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73A5CAAD-253D-7C55-97C7-3754A643DE0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09079" y="0"/>
            <a:ext cx="2914015" cy="4904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19F881-F102-7745-B8C1-FEEBC626614B}" type="datetimeFigureOut">
              <a:rPr lang="nb-NO" smtClean="0"/>
              <a:t>09.06.2025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0939D434-7960-9164-AB91-FE6D85E51BF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283830"/>
            <a:ext cx="2914015" cy="49040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D2C285C-92A8-EDB2-F705-35005C67BA7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09079" y="9283830"/>
            <a:ext cx="2914015" cy="49040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78BEE4-7529-5346-9127-10A7503E4A0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311250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4015" cy="4904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09079" y="0"/>
            <a:ext cx="2914015" cy="4904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B1D87F-3FAF-43C0-AAB5-EB4F5707DF07}" type="datetimeFigureOut">
              <a:rPr lang="nb-NO" smtClean="0"/>
              <a:t>09.06.2025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30213" y="1222375"/>
            <a:ext cx="5864225" cy="329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2465" y="4703852"/>
            <a:ext cx="5379720" cy="384860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283830"/>
            <a:ext cx="2914015" cy="49040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09079" y="9283830"/>
            <a:ext cx="2914015" cy="49040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44792F-7CC8-4971-B57A-C5FAED4E37B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127526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44792F-7CC8-4971-B57A-C5FAED4E37B6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342889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ENDRE PÅ ALLE.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44792F-7CC8-4971-B57A-C5FAED4E37B6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668550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B74DFE-EF08-C2E5-5250-BF4112CBE6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E504458A-E3AD-BCE9-CC62-C7E87E8CC6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30213" y="1222375"/>
            <a:ext cx="5864225" cy="3298825"/>
          </a:xfrm>
        </p:spPr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53D7CBBD-06F2-A72D-12BD-14006AB8F7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DA8B61F-415A-F118-84E8-6446943D7E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3E5AD7-456C-4573-BCEE-8BF150B881CA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001649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4BE34B-9B0E-50E8-8F5E-577D1AA12D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709037A6-FAC0-C7C8-8495-9B450DF839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30213" y="1222375"/>
            <a:ext cx="5864225" cy="3298825"/>
          </a:xfrm>
        </p:spPr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0AD2C0B3-6F30-9FB2-EE47-6DA08B8D45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25128B97-2814-5F8B-C2BA-C3A2849772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3E5AD7-456C-4573-BCEE-8BF150B881CA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64906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FCA4F0-F704-1067-8946-4144883317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CF8B5419-1BD3-75BB-7198-4AC4814935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30213" y="1222375"/>
            <a:ext cx="5864225" cy="3298825"/>
          </a:xfrm>
        </p:spPr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F19E5D1A-96C8-D8F5-F63F-3363EE093C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2B3C409-9A61-526F-F307-6915655095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3E5AD7-456C-4573-BCEE-8BF150B881CA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530020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CCEE01-9443-327C-D9CD-48DCC7CC8C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74CA8009-F363-392B-B966-6555DA9B38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30213" y="1222375"/>
            <a:ext cx="5864225" cy="3298825"/>
          </a:xfrm>
        </p:spPr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F2FAD87E-12DF-62E4-C2FA-0BC88BE8B2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Generelle spørsmål: 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7BD04B5-1CBB-7ABA-7725-F0F89A09DB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3E5AD7-456C-4573-BCEE-8BF150B881CA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459289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73289EB-AC0F-33E3-C069-CC5D1F4FCE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D70A500-6603-46F6-0A0F-D138031B66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11" indent="0" algn="ctr">
              <a:buNone/>
              <a:defRPr sz="2000"/>
            </a:lvl2pPr>
            <a:lvl3pPr marL="914423" indent="0" algn="ctr">
              <a:buNone/>
              <a:defRPr sz="1801"/>
            </a:lvl3pPr>
            <a:lvl4pPr marL="1371634" indent="0" algn="ctr">
              <a:buNone/>
              <a:defRPr sz="1600"/>
            </a:lvl4pPr>
            <a:lvl5pPr marL="1828846" indent="0" algn="ctr">
              <a:buNone/>
              <a:defRPr sz="1600"/>
            </a:lvl5pPr>
            <a:lvl6pPr marL="2286057" indent="0" algn="ctr">
              <a:buNone/>
              <a:defRPr sz="1600"/>
            </a:lvl6pPr>
            <a:lvl7pPr marL="2743269" indent="0" algn="ctr">
              <a:buNone/>
              <a:defRPr sz="1600"/>
            </a:lvl7pPr>
            <a:lvl8pPr marL="3200480" indent="0" algn="ctr">
              <a:buNone/>
              <a:defRPr sz="1600"/>
            </a:lvl8pPr>
            <a:lvl9pPr marL="3657691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4109B29-873A-3E12-EC28-61A9B7DCDD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C8413-78CA-4AC0-854A-907205AD6CB8}" type="datetime1">
              <a:rPr lang="nb-NO" smtClean="0"/>
              <a:t>09.06.2025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46408AC-2B72-1846-32B3-152FA8BF7B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8BCEFD4-FAE0-86C7-8967-18231CE60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E813-0E30-4381-9F8D-82F89C2BA2F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92041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6178881-DC98-C91C-BCC2-2B595F7B9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E148027-8311-07EB-1D9F-5D9FB6E4DC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80728C9-383E-C70E-4B20-3F0CE96BA3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EAF67-0A04-4F04-B67B-3FD69607DEFC}" type="datetime1">
              <a:rPr lang="nb-NO" smtClean="0"/>
              <a:t>09.06.2025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0BF8225-01D9-3D7C-1B46-58EAF4CD67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D16D6CD-1E70-25DB-802E-A1D01FFC2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E813-0E30-4381-9F8D-82F89C2BA2F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60290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5FE63BA-3D6F-6364-0BD1-BD0630DA2E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FAC372F-3F6E-7100-3A54-CF7BFB61E2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11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23" indent="0">
              <a:buNone/>
              <a:defRPr sz="1801">
                <a:solidFill>
                  <a:schemeClr val="tx1">
                    <a:tint val="82000"/>
                  </a:schemeClr>
                </a:solidFill>
              </a:defRPr>
            </a:lvl3pPr>
            <a:lvl4pPr marL="1371634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46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57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69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8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91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065A0D8-6138-194A-E137-46B7B456F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5928C-4078-4367-AF8F-F183CE1B7B7E}" type="datetime1">
              <a:rPr lang="nb-NO" smtClean="0"/>
              <a:t>09.06.2025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73BE74D-8B29-60BA-03B0-E834B7D38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9C05E6C-44AB-B589-9F49-18E12CEF7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E813-0E30-4381-9F8D-82F89C2BA2F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49879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716F036-A1DD-9D5B-0478-C3C9EA721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C121DF0-048A-86A2-F62C-62E5EB9AE0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90548FAA-377B-79D8-9DC1-3E4E091E27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46EC253-9422-7217-D41F-083B10B3E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E6AFA-16EF-4490-906F-FF2C247CA70C}" type="datetime1">
              <a:rPr lang="nb-NO" smtClean="0"/>
              <a:t>09.06.2025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5FD7E08-E141-17E8-2C3B-47385A827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8345704-23CE-9CDF-7CA3-EF608EE1CA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E813-0E30-4381-9F8D-82F89C2BA2F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3022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844779D-26D3-A1BA-B56F-439209694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365126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D3D53B7-D9FD-9F91-BD29-8FCE48A88D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11" indent="0">
              <a:buNone/>
              <a:defRPr sz="2000" b="1"/>
            </a:lvl2pPr>
            <a:lvl3pPr marL="914423" indent="0">
              <a:buNone/>
              <a:defRPr sz="1801" b="1"/>
            </a:lvl3pPr>
            <a:lvl4pPr marL="1371634" indent="0">
              <a:buNone/>
              <a:defRPr sz="1600" b="1"/>
            </a:lvl4pPr>
            <a:lvl5pPr marL="1828846" indent="0">
              <a:buNone/>
              <a:defRPr sz="1600" b="1"/>
            </a:lvl5pPr>
            <a:lvl6pPr marL="2286057" indent="0">
              <a:buNone/>
              <a:defRPr sz="1600" b="1"/>
            </a:lvl6pPr>
            <a:lvl7pPr marL="2743269" indent="0">
              <a:buNone/>
              <a:defRPr sz="1600" b="1"/>
            </a:lvl7pPr>
            <a:lvl8pPr marL="3200480" indent="0">
              <a:buNone/>
              <a:defRPr sz="1600" b="1"/>
            </a:lvl8pPr>
            <a:lvl9pPr marL="3657691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09BA363-E993-D226-BE24-A06A378990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4BEF8B5A-72D6-5003-A390-67246C6540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11" indent="0">
              <a:buNone/>
              <a:defRPr sz="2000" b="1"/>
            </a:lvl2pPr>
            <a:lvl3pPr marL="914423" indent="0">
              <a:buNone/>
              <a:defRPr sz="1801" b="1"/>
            </a:lvl3pPr>
            <a:lvl4pPr marL="1371634" indent="0">
              <a:buNone/>
              <a:defRPr sz="1600" b="1"/>
            </a:lvl4pPr>
            <a:lvl5pPr marL="1828846" indent="0">
              <a:buNone/>
              <a:defRPr sz="1600" b="1"/>
            </a:lvl5pPr>
            <a:lvl6pPr marL="2286057" indent="0">
              <a:buNone/>
              <a:defRPr sz="1600" b="1"/>
            </a:lvl6pPr>
            <a:lvl7pPr marL="2743269" indent="0">
              <a:buNone/>
              <a:defRPr sz="1600" b="1"/>
            </a:lvl7pPr>
            <a:lvl8pPr marL="3200480" indent="0">
              <a:buNone/>
              <a:defRPr sz="1600" b="1"/>
            </a:lvl8pPr>
            <a:lvl9pPr marL="3657691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0F2AAB45-F838-1833-82F4-85ED4FB9C7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A267E978-25EF-45D5-8406-43D6572CA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A471E-D186-4D24-95BA-E19FDC604C2E}" type="datetime1">
              <a:rPr lang="nb-NO" smtClean="0"/>
              <a:t>09.06.2025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4A5F2A05-9D54-DBA6-EF14-3CCD5C446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38028BEE-5451-14AF-09D2-4BF4E9EAD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E813-0E30-4381-9F8D-82F89C2BA2F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81384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28C3368-09FF-7A9C-1A8F-6F715EB3A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118736AF-2C4A-C1FD-E4D3-604BFD3AA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45D06-F11B-4F92-8E52-958ACDAB9229}" type="datetime1">
              <a:rPr lang="nb-NO" smtClean="0"/>
              <a:t>09.06.2025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13B1C1B5-DC37-0FBA-A5E5-D3A39ADA4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1F65F606-46C9-25F5-CBD5-8BCBFBD2F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E813-0E30-4381-9F8D-82F89C2BA2F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5667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E78BB79A-0458-CF2E-83FA-A771688DF9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2F704-92C7-41BF-BB80-8C781F595F6C}" type="datetime1">
              <a:rPr lang="nb-NO" smtClean="0"/>
              <a:t>09.06.2025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F3C4AD3B-6B0A-2FDB-EFB6-7F7B76E5A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7946EB58-EFE2-7152-97D7-B8AE4CE36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E813-0E30-4381-9F8D-82F89C2BA2F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55628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347D99D-3FD2-D664-1E1B-8E6F7C35AA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945C95A-54AD-0565-349E-53A2E25C3E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95AC857-4AC8-7D48-41D3-E93131F7B9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11" indent="0">
              <a:buNone/>
              <a:defRPr sz="1401"/>
            </a:lvl2pPr>
            <a:lvl3pPr marL="914423" indent="0">
              <a:buNone/>
              <a:defRPr sz="1200"/>
            </a:lvl3pPr>
            <a:lvl4pPr marL="1371634" indent="0">
              <a:buNone/>
              <a:defRPr sz="1001"/>
            </a:lvl4pPr>
            <a:lvl5pPr marL="1828846" indent="0">
              <a:buNone/>
              <a:defRPr sz="1001"/>
            </a:lvl5pPr>
            <a:lvl6pPr marL="2286057" indent="0">
              <a:buNone/>
              <a:defRPr sz="1001"/>
            </a:lvl6pPr>
            <a:lvl7pPr marL="2743269" indent="0">
              <a:buNone/>
              <a:defRPr sz="1001"/>
            </a:lvl7pPr>
            <a:lvl8pPr marL="3200480" indent="0">
              <a:buNone/>
              <a:defRPr sz="1001"/>
            </a:lvl8pPr>
            <a:lvl9pPr marL="3657691" indent="0">
              <a:buNone/>
              <a:defRPr sz="100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9854D2F-E147-59F2-194A-569702086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39257-3E1E-4288-86AB-47C311FE0674}" type="datetime1">
              <a:rPr lang="nb-NO" smtClean="0"/>
              <a:t>09.06.2025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E46E77F4-0BE2-76D7-0F36-07F6A3B13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3A13E36D-86B8-3AF3-33C6-089B7807A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E813-0E30-4381-9F8D-82F89C2BA2F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825036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059FA55-C0EB-26AE-B083-698DECF07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83A23F00-5513-6803-2163-A1641A271A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11" indent="0">
              <a:buNone/>
              <a:defRPr sz="2800"/>
            </a:lvl2pPr>
            <a:lvl3pPr marL="914423" indent="0">
              <a:buNone/>
              <a:defRPr sz="2400"/>
            </a:lvl3pPr>
            <a:lvl4pPr marL="1371634" indent="0">
              <a:buNone/>
              <a:defRPr sz="2000"/>
            </a:lvl4pPr>
            <a:lvl5pPr marL="1828846" indent="0">
              <a:buNone/>
              <a:defRPr sz="2000"/>
            </a:lvl5pPr>
            <a:lvl6pPr marL="2286057" indent="0">
              <a:buNone/>
              <a:defRPr sz="2000"/>
            </a:lvl6pPr>
            <a:lvl7pPr marL="2743269" indent="0">
              <a:buNone/>
              <a:defRPr sz="2000"/>
            </a:lvl7pPr>
            <a:lvl8pPr marL="3200480" indent="0">
              <a:buNone/>
              <a:defRPr sz="2000"/>
            </a:lvl8pPr>
            <a:lvl9pPr marL="3657691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2F7418D9-29E8-F08B-F319-54E3508BB5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11" indent="0">
              <a:buNone/>
              <a:defRPr sz="1401"/>
            </a:lvl2pPr>
            <a:lvl3pPr marL="914423" indent="0">
              <a:buNone/>
              <a:defRPr sz="1200"/>
            </a:lvl3pPr>
            <a:lvl4pPr marL="1371634" indent="0">
              <a:buNone/>
              <a:defRPr sz="1001"/>
            </a:lvl4pPr>
            <a:lvl5pPr marL="1828846" indent="0">
              <a:buNone/>
              <a:defRPr sz="1001"/>
            </a:lvl5pPr>
            <a:lvl6pPr marL="2286057" indent="0">
              <a:buNone/>
              <a:defRPr sz="1001"/>
            </a:lvl6pPr>
            <a:lvl7pPr marL="2743269" indent="0">
              <a:buNone/>
              <a:defRPr sz="1001"/>
            </a:lvl7pPr>
            <a:lvl8pPr marL="3200480" indent="0">
              <a:buNone/>
              <a:defRPr sz="1001"/>
            </a:lvl8pPr>
            <a:lvl9pPr marL="3657691" indent="0">
              <a:buNone/>
              <a:defRPr sz="100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6078F086-2C18-94D8-99DC-513824BF5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083F1-3EFB-4343-8998-A10B9F708BB3}" type="datetime1">
              <a:rPr lang="nb-NO" smtClean="0"/>
              <a:t>09.06.2025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6362B3FA-D21C-4D97-2118-10E9A7F5D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DBAF24B-2EA5-FF23-7BE4-EFCF33CDE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E813-0E30-4381-9F8D-82F89C2BA2F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181669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8ACB2EC-50CC-C256-87C4-652451FFC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922D95C5-C36A-4AEE-9ABC-5D29FC9444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8573630-5EA8-1D51-0C85-01B9C1A52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06B92-40CE-4508-BDDC-CD0ADA75A6B3}" type="datetime1">
              <a:rPr lang="nb-NO" smtClean="0"/>
              <a:t>09.06.2025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785769C-4375-F6F0-1411-714B96BFC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802A0A6-6DA6-A909-8349-F781F1F27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E813-0E30-4381-9F8D-82F89C2BA2F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071581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BDA55E3A-D06A-3579-3577-AE2D9B22F2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0A19DB59-1DF3-5EDA-FC8A-3C6E974D5C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B773C79-1A24-2839-D1C4-8FFBBF6CBC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9DE6B-44A7-4077-8787-5B35CADB31EE}" type="datetime1">
              <a:rPr lang="nb-NO" smtClean="0"/>
              <a:t>09.06.2025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F399FCD-A91A-4C85-18E8-E6ADEFF1F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451F321-4495-7ADB-E389-10946BD5E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E813-0E30-4381-9F8D-82F89C2BA2F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283679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om si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06252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05D6BB53-4E55-CE20-4180-6C2691F08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C832C3D-D9A0-FF44-65DA-7512DFCA60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22DA5C1-2CA0-5AF7-EFD6-52736D2F6C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4D994EC-084A-40E9-8EC6-00EE921C2DF7}" type="datetime1">
              <a:rPr lang="nb-NO" smtClean="0"/>
              <a:t>09.06.2025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A4BEB43-54F3-BDAE-1BE3-C2B75DA512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4ABB77A-148D-848F-B19C-684EC64E46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DFDE813-0E30-4381-9F8D-82F89C2BA2F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81176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6" indent="-228606" algn="l" defTabSz="914423" rtl="0" eaLnBrk="1" latinLnBrk="0" hangingPunct="1">
        <a:lnSpc>
          <a:spcPct val="90000"/>
        </a:lnSpc>
        <a:spcBef>
          <a:spcPts val="1001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8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9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1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6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8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211" algn="l" defTabSz="9144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4" algn="l" defTabSz="9144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6" algn="l" defTabSz="9144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7" algn="l" defTabSz="9144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9" algn="l" defTabSz="9144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1" algn="l" defTabSz="9144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3" Type="http://schemas.openxmlformats.org/officeDocument/2006/relationships/image" Target="../media/image4.jpeg"/><Relationship Id="rId7" Type="http://schemas.openxmlformats.org/officeDocument/2006/relationships/slide" Target="slide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slide" Target="slide5.xml"/><Relationship Id="rId5" Type="http://schemas.openxmlformats.org/officeDocument/2006/relationships/slide" Target="slide4.xml"/><Relationship Id="rId4" Type="http://schemas.openxmlformats.org/officeDocument/2006/relationships/slide" Target="slide3.xml"/><Relationship Id="rId9" Type="http://schemas.openxmlformats.org/officeDocument/2006/relationships/slide" Target="slide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BD7BF911-BE5D-25B9-4277-D0133B02B2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997" t="676" r="9583" b="12905"/>
          <a:stretch/>
        </p:blipFill>
        <p:spPr>
          <a:xfrm rot="10800000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5EDAB749-3ADD-4260-8A05-E97A5FB4A3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28556" y="2599052"/>
            <a:ext cx="6980737" cy="1761763"/>
          </a:xfrm>
        </p:spPr>
        <p:txBody>
          <a:bodyPr>
            <a:normAutofit/>
          </a:bodyPr>
          <a:lstStyle/>
          <a:p>
            <a:r>
              <a:rPr lang="nb-NO" sz="4800">
                <a:solidFill>
                  <a:schemeClr val="accent1">
                    <a:lumMod val="75000"/>
                  </a:schemeClr>
                </a:solidFill>
                <a:latin typeface="Source Sans Pro Semibold" panose="020B0603030403020204" pitchFamily="34" charset="0"/>
                <a:ea typeface="Source Sans Pro"/>
                <a:cs typeface="Source Sans Pro" panose="020F0502020204030204" pitchFamily="34" charset="0"/>
              </a:rPr>
              <a:t>Mal for planlegging</a:t>
            </a:r>
            <a:br>
              <a:rPr lang="nb-NO" sz="4800">
                <a:solidFill>
                  <a:schemeClr val="accent1">
                    <a:lumMod val="75000"/>
                  </a:schemeClr>
                </a:solidFill>
                <a:latin typeface="Source Sans Pro"/>
                <a:ea typeface="Source Sans Pro"/>
                <a:cs typeface="Source Sans Pro" panose="020F0502020204030204" pitchFamily="34" charset="0"/>
              </a:rPr>
            </a:br>
            <a:r>
              <a:rPr lang="nb-NO" sz="4800">
                <a:solidFill>
                  <a:schemeClr val="accent1">
                    <a:lumMod val="75000"/>
                  </a:schemeClr>
                </a:solidFill>
                <a:latin typeface="Source Sans Pro"/>
                <a:ea typeface="Source Sans Pro"/>
                <a:cs typeface="Source Sans Pro" panose="020F0502020204030204" pitchFamily="34" charset="0"/>
              </a:rPr>
              <a:t>- med eksempler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B8AC3B4-28BA-5864-FB0A-4818ACEA10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0" y="6220857"/>
            <a:ext cx="1202102" cy="331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4D4A65DF-1072-946D-496A-EF7946A980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567" y="1293443"/>
            <a:ext cx="3643174" cy="4372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6432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>
            <a:extLst>
              <a:ext uri="{FF2B5EF4-FFF2-40B4-BE49-F238E27FC236}">
                <a16:creationId xmlns:a16="http://schemas.microsoft.com/office/drawing/2014/main" id="{3B3F5E38-9C82-4506-FCEB-021EA402F3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ED3C4FCC-EAEB-2780-AC3F-FDB31C0CA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812" y="626974"/>
            <a:ext cx="11099301" cy="1325563"/>
          </a:xfrm>
        </p:spPr>
        <p:txBody>
          <a:bodyPr/>
          <a:lstStyle/>
          <a:p>
            <a:r>
              <a:rPr lang="nb-NO">
                <a:solidFill>
                  <a:schemeClr val="accent1">
                    <a:lumMod val="75000"/>
                  </a:schemeClr>
                </a:solidFill>
                <a:latin typeface="Source Sans Pro Semibold" panose="020B0603030403020204" pitchFamily="34" charset="0"/>
              </a:rPr>
              <a:t>Innhold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D4E3F73-FC20-D3A1-65D0-2CB84956B2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6812" y="2729795"/>
            <a:ext cx="7288179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400">
                <a:solidFill>
                  <a:schemeClr val="accent1">
                    <a:lumMod val="75000"/>
                  </a:schemeClr>
                </a:solidFill>
                <a:hlinkClick r:id="rId4" action="ppaction://hlinksldjump"/>
              </a:rPr>
              <a:t>Mal for steg 1 - definer læringsmål</a:t>
            </a:r>
            <a:endParaRPr lang="nb-NO" sz="240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nb-NO" sz="2400">
                <a:solidFill>
                  <a:schemeClr val="accent1">
                    <a:lumMod val="75000"/>
                  </a:schemeClr>
                </a:solidFill>
                <a:hlinkClick r:id="rId5" action="ppaction://hlinksldjump"/>
              </a:rPr>
              <a:t>Mal for steg 2 - kartlegg målgruppen</a:t>
            </a:r>
            <a:endParaRPr lang="nb-NO" sz="240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nb-NO" sz="2400">
                <a:solidFill>
                  <a:schemeClr val="accent1">
                    <a:lumMod val="75000"/>
                  </a:schemeClr>
                </a:solidFill>
                <a:hlinkClick r:id="rId6" action="ppaction://hlinksldjump"/>
              </a:rPr>
              <a:t>Mal for steg 3 - vurder rammebetingelser</a:t>
            </a:r>
            <a:endParaRPr lang="nb-NO" sz="240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1431DA6-9EA9-74B8-B28A-60B2B35323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54987" y="2729795"/>
            <a:ext cx="593616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400">
                <a:solidFill>
                  <a:schemeClr val="accent1">
                    <a:lumMod val="75000"/>
                  </a:schemeClr>
                </a:solidFill>
                <a:hlinkClick r:id="rId7" action="ppaction://hlinksldjump"/>
              </a:rPr>
              <a:t>Mal for steg 4 - velg læringsmetode</a:t>
            </a:r>
            <a:endParaRPr lang="nb-NO" sz="240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nb-NO" sz="2400">
                <a:solidFill>
                  <a:schemeClr val="accent1">
                    <a:lumMod val="75000"/>
                  </a:schemeClr>
                </a:solidFill>
                <a:hlinkClick r:id="rId8" action="ppaction://hlinksldjump"/>
              </a:rPr>
              <a:t>Mal for steg 5 - lag innhold</a:t>
            </a:r>
            <a:endParaRPr lang="nb-NO" sz="240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nb-NO" sz="2400">
                <a:solidFill>
                  <a:schemeClr val="accent1">
                    <a:lumMod val="75000"/>
                  </a:schemeClr>
                </a:solidFill>
                <a:hlinkClick r:id="rId9" action="ppaction://hlinksldjump"/>
              </a:rPr>
              <a:t>Mal for steg 6 – evaluer kompetansetiltaket</a:t>
            </a:r>
            <a:endParaRPr lang="nb-NO" sz="240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C2C9D326-F23E-4119-5DE8-DB1C119DE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E813-0E30-4381-9F8D-82F89C2BA2F1}" type="slidenum">
              <a:rPr lang="nb-NO" smtClean="0"/>
              <a:t>2</a:t>
            </a:fld>
            <a:endParaRPr lang="nb-NO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4A6341DE-E85C-671D-C7FE-52B5BE45F679}"/>
              </a:ext>
            </a:extLst>
          </p:cNvPr>
          <p:cNvSpPr txBox="1"/>
          <p:nvPr/>
        </p:nvSpPr>
        <p:spPr>
          <a:xfrm>
            <a:off x="416812" y="5521148"/>
            <a:ext cx="10936989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b-NO">
                <a:solidFill>
                  <a:srgbClr val="156082"/>
                </a:solidFill>
                <a:ea typeface="+mn-lt"/>
                <a:cs typeface="+mn-lt"/>
              </a:rPr>
              <a:t>NB! I denne PPT-en finner du maler som du kan bruke når du utvikler kompetansetiltak. Du finner en mal for hvert steg. Her er de presentert i en fast rekkefølge. Start der det passer best for deg, og vær forberedt på å gå frem og tilbake mellom stegene underveis etter behov.</a:t>
            </a:r>
            <a:endParaRPr lang="nb-NO">
              <a:ea typeface="+mn-lt"/>
              <a:cs typeface="+mn-lt"/>
            </a:endParaRPr>
          </a:p>
          <a:p>
            <a:endParaRPr lang="nb-NO">
              <a:solidFill>
                <a:srgbClr val="15608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17150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9A73BB-39A8-3996-47D7-F96620C0B5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46D61157-1117-481C-81BE-A9BB40A683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nb-NO" sz="1801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72A14C38-A58E-0588-2B41-1ECD2D26DE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tel 4">
            <a:extLst>
              <a:ext uri="{FF2B5EF4-FFF2-40B4-BE49-F238E27FC236}">
                <a16:creationId xmlns:a16="http://schemas.microsoft.com/office/drawing/2014/main" id="{F59495D8-7A52-E4FB-0672-5CEA80D4469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398380" y="0"/>
            <a:ext cx="5628661" cy="123110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32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90000"/>
                  <a:lumOff val="1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24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rPr>
              <a:t>S</a:t>
            </a:r>
            <a:r>
              <a:rPr kumimoji="0" lang="nb-NO" sz="2400" b="1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90000"/>
                    <a:lumOff val="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teg 1: </a:t>
            </a:r>
            <a:r>
              <a:rPr kumimoji="0" lang="nb-NO" sz="24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90000"/>
                    <a:lumOff val="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Mal for å definere læringsmål</a:t>
            </a:r>
            <a:endParaRPr kumimoji="0" lang="nb-NO" sz="16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90000"/>
                  <a:lumOff val="1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22" name="Tabell 21">
            <a:extLst>
              <a:ext uri="{FF2B5EF4-FFF2-40B4-BE49-F238E27FC236}">
                <a16:creationId xmlns:a16="http://schemas.microsoft.com/office/drawing/2014/main" id="{077FE118-12E2-B60A-660F-17046ABB23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6190750"/>
              </p:ext>
            </p:extLst>
          </p:nvPr>
        </p:nvGraphicFramePr>
        <p:xfrm>
          <a:off x="1194158" y="1637123"/>
          <a:ext cx="9803684" cy="4222244"/>
        </p:xfrm>
        <a:graphic>
          <a:graphicData uri="http://schemas.openxmlformats.org/drawingml/2006/table">
            <a:tbl>
              <a:tblPr firstRow="1">
                <a:tableStyleId>{3C2FFA5D-87B4-456A-9821-1D502468CF0F}</a:tableStyleId>
              </a:tblPr>
              <a:tblGrid>
                <a:gridCol w="1929545">
                  <a:extLst>
                    <a:ext uri="{9D8B030D-6E8A-4147-A177-3AD203B41FA5}">
                      <a16:colId xmlns:a16="http://schemas.microsoft.com/office/drawing/2014/main" val="1870282910"/>
                    </a:ext>
                  </a:extLst>
                </a:gridCol>
                <a:gridCol w="7874139">
                  <a:extLst>
                    <a:ext uri="{9D8B030D-6E8A-4147-A177-3AD203B41FA5}">
                      <a16:colId xmlns:a16="http://schemas.microsoft.com/office/drawing/2014/main" val="4030661859"/>
                    </a:ext>
                  </a:extLst>
                </a:gridCol>
              </a:tblGrid>
              <a:tr h="807893">
                <a:tc>
                  <a:txBody>
                    <a:bodyPr/>
                    <a:lstStyle/>
                    <a:p>
                      <a:pPr algn="ctr"/>
                      <a:r>
                        <a:rPr lang="nb-NO" sz="900" b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Effektmål</a:t>
                      </a: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2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900" b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Hva</a:t>
                      </a:r>
                    </a:p>
                    <a:p>
                      <a:pPr algn="ctr"/>
                      <a:endParaRPr lang="nb-NO" sz="900" b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0051917"/>
                  </a:ext>
                </a:extLst>
              </a:tr>
              <a:tr h="696378">
                <a:tc>
                  <a:txBody>
                    <a:bodyPr/>
                    <a:lstStyle/>
                    <a:p>
                      <a:pPr algn="ctr"/>
                      <a:r>
                        <a:rPr lang="nb-NO" sz="900" b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Effektmål</a:t>
                      </a: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2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900" b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cs typeface="Aparajita" panose="020B0502040204020203" pitchFamily="18" charset="0"/>
                        </a:rPr>
                        <a:t>Eksempel: </a:t>
                      </a:r>
                      <a:r>
                        <a:rPr lang="nb-NO" sz="900" kern="1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Øke effektiviteten i virksomheten ved å sikre korrekt og raskere timeregistrering, redusere feil og minimere tidsbruk på administrative oppgaver.</a:t>
                      </a:r>
                    </a:p>
                    <a:p>
                      <a:pPr algn="l"/>
                      <a:endParaRPr lang="nb-NO" sz="900" kern="12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4176447"/>
                  </a:ext>
                </a:extLst>
              </a:tr>
              <a:tr h="696378">
                <a:tc>
                  <a:txBody>
                    <a:bodyPr/>
                    <a:lstStyle/>
                    <a:p>
                      <a:pPr algn="ctr"/>
                      <a:r>
                        <a:rPr lang="nb-NO" sz="900" b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Læringsmål</a:t>
                      </a: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8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900" kern="12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8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1668251"/>
                  </a:ext>
                </a:extLst>
              </a:tr>
              <a:tr h="673865">
                <a:tc>
                  <a:txBody>
                    <a:bodyPr/>
                    <a:lstStyle/>
                    <a:p>
                      <a:pPr algn="ctr"/>
                      <a:r>
                        <a:rPr lang="nb-NO" sz="900" b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Holdningsmål</a:t>
                      </a: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2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900" b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cs typeface="Aparajita" panose="020B0502040204020203" pitchFamily="18" charset="0"/>
                        </a:rPr>
                        <a:t>Eksempel: Deltakerne skal forstå hvorfor det er viktig registrere timer i tide og på riktig måte.</a:t>
                      </a:r>
                    </a:p>
                    <a:p>
                      <a:pPr marL="0" marR="0" lvl="0" indent="0" algn="l" defTabSz="91442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900" b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cs typeface="Aparajita" panose="020B0502040204020203" pitchFamily="18" charset="0"/>
                      </a:endParaRP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8613643"/>
                  </a:ext>
                </a:extLst>
              </a:tr>
              <a:tr h="673865">
                <a:tc>
                  <a:txBody>
                    <a:bodyPr/>
                    <a:lstStyle/>
                    <a:p>
                      <a:pPr algn="ctr"/>
                      <a:r>
                        <a:rPr lang="nb-NO" sz="900" b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Ferdighetsmål</a:t>
                      </a: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2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900" b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cs typeface="Aparajita" panose="020B0502040204020203" pitchFamily="18" charset="0"/>
                        </a:rPr>
                        <a:t>Eksempel: </a:t>
                      </a:r>
                      <a:r>
                        <a:rPr lang="nb-NO" sz="900" kern="1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Deltakerne skal kunne anvende et nytt </a:t>
                      </a:r>
                      <a:r>
                        <a:rPr lang="nb-NO" sz="900" b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cs typeface="Aparajita" panose="020B0502040204020203" pitchFamily="18" charset="0"/>
                        </a:rPr>
                        <a:t>timeregistreringssystem -</a:t>
                      </a:r>
                      <a:r>
                        <a:rPr lang="nb-NO" sz="900" kern="1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kunne registrere arbeidstimer og rette feil.</a:t>
                      </a:r>
                    </a:p>
                    <a:p>
                      <a:pPr marL="0" marR="0" lvl="0" indent="0" algn="l" defTabSz="91442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900" kern="12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840386"/>
                  </a:ext>
                </a:extLst>
              </a:tr>
              <a:tr h="673865">
                <a:tc>
                  <a:txBody>
                    <a:bodyPr/>
                    <a:lstStyle/>
                    <a:p>
                      <a:pPr algn="ctr"/>
                      <a:r>
                        <a:rPr lang="nb-NO" sz="900" b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Kunnskapsmål </a:t>
                      </a: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2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900" b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cs typeface="Aparajita" panose="020B0502040204020203" pitchFamily="18" charset="0"/>
                        </a:rPr>
                        <a:t>Eksempel: Deltakerne skal kjenne igjen feilregistrering i timeregistreringssystemet. </a:t>
                      </a:r>
                    </a:p>
                    <a:p>
                      <a:pPr algn="l"/>
                      <a:endParaRPr lang="nb-NO" sz="900" b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cs typeface="Aparajita" panose="020B0502040204020203" pitchFamily="18" charset="0"/>
                      </a:endParaRP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8464772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185AA1FD-440D-8B3F-7EB2-DADE6373FC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0" y="6220857"/>
            <a:ext cx="1202102" cy="331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D4A64C1E-9B33-441A-2DD8-C00A5CB16B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155" y="95064"/>
            <a:ext cx="1180569" cy="1180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659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157340-4824-E1FE-8FA4-4F39D6DE4A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0FA292F-A5DF-80DB-3F39-37F6F531F5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nb-NO" sz="1801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20E0FCDA-A4E3-169F-6935-9762CFCC3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63138" y="-1"/>
            <a:ext cx="12255137" cy="6893515"/>
          </a:xfrm>
          <a:prstGeom prst="rect">
            <a:avLst/>
          </a:prstGeom>
        </p:spPr>
      </p:pic>
      <p:sp>
        <p:nvSpPr>
          <p:cNvPr id="7" name="Tittel 6">
            <a:extLst>
              <a:ext uri="{FF2B5EF4-FFF2-40B4-BE49-F238E27FC236}">
                <a16:creationId xmlns:a16="http://schemas.microsoft.com/office/drawing/2014/main" id="{0A6C8E6A-AD0D-45A8-3D9B-0F753B6AA53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376609" y="-217714"/>
            <a:ext cx="5628661" cy="123110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32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90000"/>
                  <a:lumOff val="1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24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rPr>
              <a:t>S</a:t>
            </a:r>
            <a:r>
              <a:rPr kumimoji="0" lang="nb-NO" sz="2400" b="1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90000"/>
                    <a:lumOff val="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teg 2:</a:t>
            </a:r>
            <a:r>
              <a:rPr kumimoji="0" lang="nb-NO" sz="24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90000"/>
                    <a:lumOff val="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Mal for å kartlegge målgruppen</a:t>
            </a:r>
            <a:endParaRPr kumimoji="0" lang="nb-NO" sz="16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90000"/>
                  <a:lumOff val="1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13BA3290-14DA-E830-BBB9-4F18D5F8F3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0" y="6231490"/>
            <a:ext cx="1202102" cy="331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C9548071-C8CE-8D67-339E-6274862FCF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879" y="147381"/>
            <a:ext cx="1180570" cy="1180570"/>
          </a:xfrm>
          <a:prstGeom prst="rect">
            <a:avLst/>
          </a:prstGeom>
        </p:spPr>
      </p:pic>
      <p:graphicFrame>
        <p:nvGraphicFramePr>
          <p:cNvPr id="3" name="Tabell 2">
            <a:extLst>
              <a:ext uri="{FF2B5EF4-FFF2-40B4-BE49-F238E27FC236}">
                <a16:creationId xmlns:a16="http://schemas.microsoft.com/office/drawing/2014/main" id="{1AA67F59-4BCE-3A70-5BB0-173D46E269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37686"/>
              </p:ext>
            </p:extLst>
          </p:nvPr>
        </p:nvGraphicFramePr>
        <p:xfrm>
          <a:off x="1859472" y="1231104"/>
          <a:ext cx="8628586" cy="4579876"/>
        </p:xfrm>
        <a:graphic>
          <a:graphicData uri="http://schemas.openxmlformats.org/drawingml/2006/table">
            <a:tbl>
              <a:tblPr firstRow="1">
                <a:tableStyleId>{3C2FFA5D-87B4-456A-9821-1D502468CF0F}</a:tableStyleId>
              </a:tblPr>
              <a:tblGrid>
                <a:gridCol w="1877570">
                  <a:extLst>
                    <a:ext uri="{9D8B030D-6E8A-4147-A177-3AD203B41FA5}">
                      <a16:colId xmlns:a16="http://schemas.microsoft.com/office/drawing/2014/main" val="1870282910"/>
                    </a:ext>
                  </a:extLst>
                </a:gridCol>
                <a:gridCol w="6751016">
                  <a:extLst>
                    <a:ext uri="{9D8B030D-6E8A-4147-A177-3AD203B41FA5}">
                      <a16:colId xmlns:a16="http://schemas.microsoft.com/office/drawing/2014/main" val="4030661859"/>
                    </a:ext>
                  </a:extLst>
                </a:gridCol>
              </a:tblGrid>
              <a:tr h="527342">
                <a:tc>
                  <a:txBody>
                    <a:bodyPr/>
                    <a:lstStyle/>
                    <a:p>
                      <a:pPr algn="ctr"/>
                      <a:r>
                        <a:rPr lang="nb-NO" sz="900" b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Kjennetegn ved målgruppen</a:t>
                      </a: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900" b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Beskrivelse av kjennetegn ved målgruppen</a:t>
                      </a: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0051917"/>
                  </a:ext>
                </a:extLst>
              </a:tr>
              <a:tr h="684162">
                <a:tc>
                  <a:txBody>
                    <a:bodyPr/>
                    <a:lstStyle/>
                    <a:p>
                      <a:pPr algn="ctr"/>
                      <a:endParaRPr lang="nb-NO" sz="900" b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nb-NO" sz="900" b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Hvem? (Rolle, fagområde og alder)</a:t>
                      </a:r>
                    </a:p>
                    <a:p>
                      <a:pPr algn="ctr"/>
                      <a:endParaRPr lang="nb-NO" sz="900" b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900" u="none" kern="1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Målgruppen er kontormedarbeidere i ulike aldre på både leder- og medarbeidernivå. </a:t>
                      </a:r>
                    </a:p>
                    <a:p>
                      <a:pPr algn="l"/>
                      <a:endParaRPr lang="nb-NO" sz="900" b="0" u="none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cs typeface="Aparajita" panose="020B0502040204020203" pitchFamily="18" charset="0"/>
                      </a:endParaRP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4176447"/>
                  </a:ext>
                </a:extLst>
              </a:tr>
              <a:tr h="536842">
                <a:tc>
                  <a:txBody>
                    <a:bodyPr/>
                    <a:lstStyle/>
                    <a:p>
                      <a:pPr algn="ctr"/>
                      <a:endParaRPr lang="nb-NO" sz="900" b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nb-NO" sz="900" b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Arbeidssted</a:t>
                      </a:r>
                    </a:p>
                    <a:p>
                      <a:pPr algn="ctr"/>
                      <a:endParaRPr lang="nb-NO" sz="900" b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900" u="none" kern="1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har arbeidssted på ulike lokasjoner og jobber også delvis fra hjemmekontor. </a:t>
                      </a:r>
                    </a:p>
                    <a:p>
                      <a:pPr algn="l"/>
                      <a:endParaRPr lang="nb-NO" sz="900" b="0" u="none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cs typeface="Aparajita" panose="020B0502040204020203" pitchFamily="18" charset="0"/>
                      </a:endParaRP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4119100"/>
                  </a:ext>
                </a:extLst>
              </a:tr>
              <a:tr h="684162">
                <a:tc>
                  <a:txBody>
                    <a:bodyPr/>
                    <a:lstStyle/>
                    <a:p>
                      <a:pPr marL="0" marR="0" lvl="0" indent="0" algn="ctr" defTabSz="91442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900" b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pPr marL="0" marR="0" lvl="0" indent="0" algn="ctr" defTabSz="91442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900" b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Kompetanse/erfaring med temaet</a:t>
                      </a:r>
                    </a:p>
                    <a:p>
                      <a:pPr algn="ctr"/>
                      <a:endParaRPr lang="nb-NO" sz="900" b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900" u="none" kern="1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 del ansatte må jobbe overtid eller benytter seg av fleksitid, og har behov for å registrere dette i timeregistrering systemet på en enkel måte.</a:t>
                      </a:r>
                    </a:p>
                    <a:p>
                      <a:pPr algn="l"/>
                      <a:endParaRPr lang="nb-NO" sz="900" b="0" u="none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cs typeface="Aparajita" panose="020B0502040204020203" pitchFamily="18" charset="0"/>
                      </a:endParaRP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1668251"/>
                  </a:ext>
                </a:extLst>
              </a:tr>
              <a:tr h="536842">
                <a:tc>
                  <a:txBody>
                    <a:bodyPr/>
                    <a:lstStyle/>
                    <a:p>
                      <a:pPr algn="ctr"/>
                      <a:endParaRPr lang="nb-NO" sz="900" b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nb-NO" sz="900" b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Teknologiske ferdigheter</a:t>
                      </a:r>
                    </a:p>
                    <a:p>
                      <a:pPr algn="ctr"/>
                      <a:endParaRPr lang="nb-NO" sz="900" b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 sz="900" u="none" kern="1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digitale ferdighetene varierer – noen er godt vant med å ta i bruk nye verktøy. Andre syntes det er utfordrende</a:t>
                      </a:r>
                      <a:endParaRPr lang="nb-NO" sz="900" b="0" u="none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cs typeface="Aparajita" panose="020B0502040204020203" pitchFamily="18" charset="0"/>
                      </a:endParaRP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747034"/>
                  </a:ext>
                </a:extLst>
              </a:tr>
              <a:tr h="536842">
                <a:tc>
                  <a:txBody>
                    <a:bodyPr/>
                    <a:lstStyle/>
                    <a:p>
                      <a:pPr algn="ctr"/>
                      <a:endParaRPr lang="nb-NO" sz="900" b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nb-NO" sz="900" b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Kapasitet</a:t>
                      </a:r>
                    </a:p>
                    <a:p>
                      <a:pPr algn="ctr"/>
                      <a:endParaRPr lang="nb-NO" sz="900" b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900" u="none" kern="1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fleste har travle arbeidsdager og ønsker derfor korte og effektive opplæringsøkter.</a:t>
                      </a: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0727198"/>
                  </a:ext>
                </a:extLst>
              </a:tr>
              <a:tr h="536842">
                <a:tc>
                  <a:txBody>
                    <a:bodyPr/>
                    <a:lstStyle/>
                    <a:p>
                      <a:pPr algn="ctr"/>
                      <a:endParaRPr lang="nb-NO" sz="900" b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nb-NO" sz="900" b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Læringspreferanser</a:t>
                      </a:r>
                    </a:p>
                    <a:p>
                      <a:pPr algn="ctr"/>
                      <a:endParaRPr lang="nb-NO" sz="900" b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 sz="900" b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cs typeface="Aparajita" panose="020B0502040204020203" pitchFamily="18" charset="0"/>
                        </a:rPr>
                        <a:t>Målgruppen foretrekker fysiske kurs, e-læringskurs og </a:t>
                      </a:r>
                      <a:r>
                        <a:rPr lang="nb-NO" sz="900" b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cs typeface="Aparajita" panose="020B0502040204020203" pitchFamily="18" charset="0"/>
                        </a:rPr>
                        <a:t>webinar</a:t>
                      </a:r>
                      <a:r>
                        <a:rPr lang="nb-NO" sz="900" b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cs typeface="Aparajita" panose="020B0502040204020203" pitchFamily="18" charset="0"/>
                        </a:rPr>
                        <a:t>.</a:t>
                      </a: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3873946"/>
                  </a:ext>
                </a:extLst>
              </a:tr>
              <a:tr h="536842">
                <a:tc>
                  <a:txBody>
                    <a:bodyPr/>
                    <a:lstStyle/>
                    <a:p>
                      <a:pPr algn="ctr"/>
                      <a:endParaRPr lang="nb-NO" sz="900" b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nb-NO" sz="900" b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Forventninger/motivasjon</a:t>
                      </a:r>
                    </a:p>
                    <a:p>
                      <a:pPr algn="ctr"/>
                      <a:endParaRPr lang="nb-NO" sz="900" b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 sz="900" b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cs typeface="Aparajita" panose="020B0502040204020203" pitchFamily="18" charset="0"/>
                        </a:rPr>
                        <a:t>De forventer å få effektiv og nyttig opplæring slik at de blir operative kjapt.</a:t>
                      </a: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60856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48878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D8A24F-A3A4-9729-364D-478B373DFF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B9733C6-E5E4-9A16-40CE-901748CC2E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nb-NO" sz="1801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DB38CA1D-D7D3-3996-394D-3B91B15B73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ttel 8">
            <a:extLst>
              <a:ext uri="{FF2B5EF4-FFF2-40B4-BE49-F238E27FC236}">
                <a16:creationId xmlns:a16="http://schemas.microsoft.com/office/drawing/2014/main" id="{03E6998C-CB3C-2412-86E7-C540E162031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007856" y="0"/>
            <a:ext cx="6447368" cy="123110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32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90000"/>
                  <a:lumOff val="1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24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rPr>
              <a:t>S</a:t>
            </a:r>
            <a:r>
              <a:rPr kumimoji="0" lang="nb-NO" sz="2400" b="1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90000"/>
                    <a:lumOff val="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teg 3:</a:t>
            </a:r>
            <a:r>
              <a:rPr kumimoji="0" lang="nb-NO" sz="24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90000"/>
                    <a:lumOff val="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Mal </a:t>
            </a:r>
            <a:r>
              <a:rPr kumimoji="0" lang="nb-NO" sz="2400" b="0" i="0" u="none" strike="noStrike" kern="1200" cap="none" spc="0" normalizeH="0" baseline="0" noProof="0" err="1">
                <a:ln>
                  <a:noFill/>
                </a:ln>
                <a:solidFill>
                  <a:schemeClr val="tx2">
                    <a:lumMod val="90000"/>
                    <a:lumOff val="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</a:t>
            </a:r>
            <a:r>
              <a:rPr lang="nb-NO" sz="2400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rPr>
              <a:t>r å v</a:t>
            </a:r>
            <a:r>
              <a:rPr kumimoji="0" lang="nb-NO" sz="2400" b="0" i="0" u="none" strike="noStrike" kern="1200" cap="none" spc="0" normalizeH="0" baseline="0" noProof="0" err="1">
                <a:ln>
                  <a:noFill/>
                </a:ln>
                <a:solidFill>
                  <a:schemeClr val="tx2">
                    <a:lumMod val="90000"/>
                    <a:lumOff val="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urdere</a:t>
            </a:r>
            <a:r>
              <a:rPr kumimoji="0" lang="nb-NO" sz="24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90000"/>
                    <a:lumOff val="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rammebetingelser</a:t>
            </a:r>
            <a:endParaRPr kumimoji="0" lang="nb-NO" sz="16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90000"/>
                  <a:lumOff val="1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66A78F8C-40A9-625C-3D2E-9878980074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0" y="6220857"/>
            <a:ext cx="1202102" cy="331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1D9418EE-DCF5-77DE-4657-6D71DE1CE3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080" y="96368"/>
            <a:ext cx="1134738" cy="1134738"/>
          </a:xfrm>
          <a:prstGeom prst="rect">
            <a:avLst/>
          </a:prstGeom>
        </p:spPr>
      </p:pic>
      <p:graphicFrame>
        <p:nvGraphicFramePr>
          <p:cNvPr id="7" name="Tabell 6">
            <a:extLst>
              <a:ext uri="{FF2B5EF4-FFF2-40B4-BE49-F238E27FC236}">
                <a16:creationId xmlns:a16="http://schemas.microsoft.com/office/drawing/2014/main" id="{B1538ADE-1B9F-B0AC-2666-55552687B9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5305224"/>
              </p:ext>
            </p:extLst>
          </p:nvPr>
        </p:nvGraphicFramePr>
        <p:xfrm>
          <a:off x="1957020" y="1095275"/>
          <a:ext cx="8549039" cy="4667450"/>
        </p:xfrm>
        <a:graphic>
          <a:graphicData uri="http://schemas.openxmlformats.org/drawingml/2006/table">
            <a:tbl>
              <a:tblPr firstRow="1">
                <a:tableStyleId>{3C2FFA5D-87B4-456A-9821-1D502468CF0F}</a:tableStyleId>
              </a:tblPr>
              <a:tblGrid>
                <a:gridCol w="1524989">
                  <a:extLst>
                    <a:ext uri="{9D8B030D-6E8A-4147-A177-3AD203B41FA5}">
                      <a16:colId xmlns:a16="http://schemas.microsoft.com/office/drawing/2014/main" val="1870282910"/>
                    </a:ext>
                  </a:extLst>
                </a:gridCol>
                <a:gridCol w="5214299">
                  <a:extLst>
                    <a:ext uri="{9D8B030D-6E8A-4147-A177-3AD203B41FA5}">
                      <a16:colId xmlns:a16="http://schemas.microsoft.com/office/drawing/2014/main" val="4030661859"/>
                    </a:ext>
                  </a:extLst>
                </a:gridCol>
                <a:gridCol w="1809751">
                  <a:extLst>
                    <a:ext uri="{9D8B030D-6E8A-4147-A177-3AD203B41FA5}">
                      <a16:colId xmlns:a16="http://schemas.microsoft.com/office/drawing/2014/main" val="3863764264"/>
                    </a:ext>
                  </a:extLst>
                </a:gridCol>
              </a:tblGrid>
              <a:tr h="494180">
                <a:tc>
                  <a:txBody>
                    <a:bodyPr/>
                    <a:lstStyle/>
                    <a:p>
                      <a:pPr algn="ctr"/>
                      <a:r>
                        <a:rPr lang="nb-NO" sz="1000" b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Rammebetingelser</a:t>
                      </a: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000" b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Beskrivelse av rammebetingelser</a:t>
                      </a: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000" b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Vurdering (1-5) </a:t>
                      </a:r>
                    </a:p>
                    <a:p>
                      <a:pPr algn="ctr"/>
                      <a:r>
                        <a:rPr lang="nb-NO" sz="1000" b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(5 = mer enn nok, 4 = nok, </a:t>
                      </a:r>
                      <a:br>
                        <a:rPr lang="nb-NO" sz="1000" b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</a:br>
                      <a:r>
                        <a:rPr lang="nb-NO" sz="1000" b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 = stramt, </a:t>
                      </a:r>
                    </a:p>
                    <a:p>
                      <a:pPr algn="ctr"/>
                      <a:r>
                        <a:rPr lang="nb-NO" sz="1000" b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2= mangelfullt, 1= kritisk)</a:t>
                      </a: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3375154"/>
                  </a:ext>
                </a:extLst>
              </a:tr>
              <a:tr h="494180">
                <a:tc>
                  <a:txBody>
                    <a:bodyPr/>
                    <a:lstStyle/>
                    <a:p>
                      <a:pPr algn="ctr"/>
                      <a:r>
                        <a:rPr lang="nb-NO" sz="1000" b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Tid</a:t>
                      </a: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 sz="1000" b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ptos" panose="020B0004020202020204" pitchFamily="34" charset="0"/>
                          <a:cs typeface="Aparajita" panose="020B0502040204020203" pitchFamily="18" charset="0"/>
                        </a:rPr>
                        <a:t> 3 uker </a:t>
                      </a: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000" b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ptos" panose="020B0004020202020204" pitchFamily="34" charset="0"/>
                          <a:cs typeface="Aparajita" panose="020B0502040204020203" pitchFamily="18" charset="0"/>
                        </a:rPr>
                        <a:t>3 = stramt </a:t>
                      </a: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2610310"/>
                  </a:ext>
                </a:extLst>
              </a:tr>
              <a:tr h="494180">
                <a:tc>
                  <a:txBody>
                    <a:bodyPr/>
                    <a:lstStyle/>
                    <a:p>
                      <a:pPr algn="ctr"/>
                      <a:r>
                        <a:rPr lang="nb-NO" sz="1000" b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Budsjett</a:t>
                      </a: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 sz="1000" b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ptos" panose="020B0004020202020204" pitchFamily="34" charset="0"/>
                          <a:cs typeface="Aparajita" panose="020B0502040204020203" pitchFamily="18" charset="0"/>
                        </a:rPr>
                        <a:t>50 000 kr eks. mva.</a:t>
                      </a: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000" b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ptos" panose="020B0004020202020204" pitchFamily="34" charset="0"/>
                          <a:cs typeface="Aparajita" panose="020B0502040204020203" pitchFamily="18" charset="0"/>
                        </a:rPr>
                        <a:t>4 = nok</a:t>
                      </a: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5904573"/>
                  </a:ext>
                </a:extLst>
              </a:tr>
              <a:tr h="494180">
                <a:tc>
                  <a:txBody>
                    <a:bodyPr/>
                    <a:lstStyle/>
                    <a:p>
                      <a:pPr algn="ctr"/>
                      <a:r>
                        <a:rPr lang="nb-NO" sz="1000" b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Ressurser</a:t>
                      </a: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 sz="1000" b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ptos" panose="020B0004020202020204" pitchFamily="34" charset="0"/>
                          <a:cs typeface="Aparajita" panose="020B0502040204020203" pitchFamily="18" charset="0"/>
                        </a:rPr>
                        <a:t>To fagpersoner med omtrent 15 timer til rådighet i løpet av de 3 ukene. Den ene i prosjektgruppen er systemansvarlig for systemet det skal gis opplæring i. De har også mulighet til å kjøpe inn tjenester til film-produksjonen med det avsatte budsjettet. </a:t>
                      </a: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000" b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ptos" panose="020B0004020202020204" pitchFamily="34" charset="0"/>
                          <a:cs typeface="Aparajita" panose="020B0502040204020203" pitchFamily="18" charset="0"/>
                        </a:rPr>
                        <a:t>4 = nok</a:t>
                      </a: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8876902"/>
                  </a:ext>
                </a:extLst>
              </a:tr>
              <a:tr h="494180">
                <a:tc gridSpan="3">
                  <a:txBody>
                    <a:bodyPr/>
                    <a:lstStyle/>
                    <a:p>
                      <a:pPr algn="ctr"/>
                      <a:r>
                        <a:rPr lang="nb-NO" sz="1000" b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Beskrivelse av ønsket kvalitet på sluttproduktet</a:t>
                      </a: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nb-NO" sz="1000" b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nb-NO" sz="1000" b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1896311"/>
                  </a:ext>
                </a:extLst>
              </a:tr>
              <a:tr h="494180">
                <a:tc gridSpan="3">
                  <a:txBody>
                    <a:bodyPr/>
                    <a:lstStyle/>
                    <a:p>
                      <a:pPr algn="ctr"/>
                      <a:endParaRPr lang="nb-NO" sz="1000" b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  <a:p>
                      <a:pPr algn="l"/>
                      <a:r>
                        <a:rPr lang="nb-NO" sz="1000" b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Dette er forventet høy kvalitet på dette kurset. De ansatte må få effektiv opplæring i systemet, slik at de kjapt blir operative i læringsmålene. Prosjektgruppen fikk derfor et budsjett til å kjøpe inn tjenester for sikre høy kvalitet i produksjonen.</a:t>
                      </a:r>
                    </a:p>
                    <a:p>
                      <a:pPr algn="l"/>
                      <a:endParaRPr lang="nb-NO" sz="1000" b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nb-NO" sz="1000" b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nb-NO" sz="1000" b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4620250"/>
                  </a:ext>
                </a:extLst>
              </a:tr>
              <a:tr h="412196">
                <a:tc>
                  <a:txBody>
                    <a:bodyPr/>
                    <a:lstStyle/>
                    <a:p>
                      <a:pPr algn="ctr"/>
                      <a:r>
                        <a:rPr lang="nb-NO" sz="1000" b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Vurdering</a:t>
                      </a: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000" b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ptos" panose="020B0004020202020204" pitchFamily="34" charset="0"/>
                          <a:cs typeface="Aparajita" panose="020B0502040204020203" pitchFamily="18" charset="0"/>
                        </a:rPr>
                        <a:t>Beskrivelse av vurdering av rammebetingelser</a:t>
                      </a: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000" b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ptos" panose="020B0004020202020204" pitchFamily="34" charset="0"/>
                          <a:cs typeface="Aparajita" panose="020B0502040204020203" pitchFamily="18" charset="0"/>
                        </a:rPr>
                        <a:t>Vurdering (svært realistisk, realistisk, lite realistisk, svært lite realistisk)  </a:t>
                      </a: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5949575"/>
                  </a:ext>
                </a:extLst>
              </a:tr>
              <a:tr h="212071">
                <a:tc>
                  <a:txBody>
                    <a:bodyPr/>
                    <a:lstStyle/>
                    <a:p>
                      <a:pPr algn="ctr"/>
                      <a:r>
                        <a:rPr lang="nb-NO" sz="1000" b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Tid/budsjett/ressurser og kvalitet</a:t>
                      </a: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 sz="1000" b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ptos" panose="020B0004020202020204" pitchFamily="34" charset="0"/>
                          <a:cs typeface="Aparajita" panose="020B0502040204020203" pitchFamily="18" charset="0"/>
                        </a:rPr>
                        <a:t>Prosjektgruppen vurderer at de ikke har mye tid, og at de bør rydde unna noen møter i kalender som en sikkerhetsmargin for å sikre at de rekker å teste leveransen før lansering – slik at de kan levere den forventede kvaliteten på produktet (høy). Budsjettet sørger for at ressursene ellers tilstrekkelige til å levere innenfor tidsfristen.</a:t>
                      </a: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1000" b="0">
                        <a:solidFill>
                          <a:schemeClr val="accent1">
                            <a:lumMod val="75000"/>
                          </a:schemeClr>
                        </a:solidFill>
                        <a:latin typeface="Aptos" panose="020B0004020202020204" pitchFamily="34" charset="0"/>
                        <a:cs typeface="Aparajita" panose="020B0502040204020203" pitchFamily="18" charset="0"/>
                      </a:endParaRPr>
                    </a:p>
                    <a:p>
                      <a:pPr algn="ctr"/>
                      <a:r>
                        <a:rPr lang="nb-NO" sz="1000" b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ptos" panose="020B0004020202020204" pitchFamily="34" charset="0"/>
                          <a:cs typeface="Aparajita" panose="020B0502040204020203" pitchFamily="18" charset="0"/>
                        </a:rPr>
                        <a:t>Realistisk</a:t>
                      </a:r>
                    </a:p>
                    <a:p>
                      <a:pPr algn="ctr"/>
                      <a:endParaRPr lang="nb-NO" sz="1000" b="0">
                        <a:solidFill>
                          <a:schemeClr val="accent1">
                            <a:lumMod val="75000"/>
                          </a:schemeClr>
                        </a:solidFill>
                        <a:latin typeface="Aptos" panose="020B0004020202020204" pitchFamily="34" charset="0"/>
                        <a:cs typeface="Aparajita" panose="020B0502040204020203" pitchFamily="18" charset="0"/>
                      </a:endParaRP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52753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59581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B7710AEB-8B25-7AAD-64BD-B9F95E563E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nb-NO" sz="1801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9435000A-49A3-7135-C4A1-1632ACC018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0"/>
            <a:ext cx="12192000" cy="6858000"/>
          </a:xfrm>
          <a:prstGeom prst="rect">
            <a:avLst/>
          </a:prstGeom>
        </p:spPr>
      </p:pic>
      <p:sp>
        <p:nvSpPr>
          <p:cNvPr id="7" name="Tittel 6">
            <a:extLst>
              <a:ext uri="{FF2B5EF4-FFF2-40B4-BE49-F238E27FC236}">
                <a16:creationId xmlns:a16="http://schemas.microsoft.com/office/drawing/2014/main" id="{E647CEFB-6C7A-FCF7-813B-7D30F6CC1DB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414301" y="-131187"/>
            <a:ext cx="5631319" cy="123110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32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90000"/>
                  <a:lumOff val="1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400" b="1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90000"/>
                    <a:lumOff val="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Steg 4: </a:t>
            </a:r>
            <a:r>
              <a:rPr kumimoji="0" lang="nb-NO" sz="24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90000"/>
                    <a:lumOff val="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Mal for å velge læringsmetode</a:t>
            </a:r>
            <a:endParaRPr kumimoji="0" lang="nb-NO" sz="16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90000"/>
                  <a:lumOff val="1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82C48634-A491-828E-AB32-21BCF3B752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677" y="121141"/>
            <a:ext cx="978778" cy="978778"/>
          </a:xfrm>
          <a:prstGeom prst="rect">
            <a:avLst/>
          </a:prstGeom>
        </p:spPr>
      </p:pic>
      <p:graphicFrame>
        <p:nvGraphicFramePr>
          <p:cNvPr id="3" name="Tabell 2">
            <a:extLst>
              <a:ext uri="{FF2B5EF4-FFF2-40B4-BE49-F238E27FC236}">
                <a16:creationId xmlns:a16="http://schemas.microsoft.com/office/drawing/2014/main" id="{E663C49A-6A41-E05E-3051-9ECF52BD7D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567421"/>
              </p:ext>
            </p:extLst>
          </p:nvPr>
        </p:nvGraphicFramePr>
        <p:xfrm>
          <a:off x="1198456" y="1034213"/>
          <a:ext cx="10662823" cy="5697115"/>
        </p:xfrm>
        <a:graphic>
          <a:graphicData uri="http://schemas.openxmlformats.org/drawingml/2006/table">
            <a:tbl>
              <a:tblPr firstRow="1">
                <a:tableStyleId>{3C2FFA5D-87B4-456A-9821-1D502468CF0F}</a:tableStyleId>
              </a:tblPr>
              <a:tblGrid>
                <a:gridCol w="1789994">
                  <a:extLst>
                    <a:ext uri="{9D8B030D-6E8A-4147-A177-3AD203B41FA5}">
                      <a16:colId xmlns:a16="http://schemas.microsoft.com/office/drawing/2014/main" val="1870282910"/>
                    </a:ext>
                  </a:extLst>
                </a:gridCol>
                <a:gridCol w="3636868">
                  <a:extLst>
                    <a:ext uri="{9D8B030D-6E8A-4147-A177-3AD203B41FA5}">
                      <a16:colId xmlns:a16="http://schemas.microsoft.com/office/drawing/2014/main" val="1540265101"/>
                    </a:ext>
                  </a:extLst>
                </a:gridCol>
                <a:gridCol w="3660549">
                  <a:extLst>
                    <a:ext uri="{9D8B030D-6E8A-4147-A177-3AD203B41FA5}">
                      <a16:colId xmlns:a16="http://schemas.microsoft.com/office/drawing/2014/main" val="3378782122"/>
                    </a:ext>
                  </a:extLst>
                </a:gridCol>
                <a:gridCol w="1575412">
                  <a:extLst>
                    <a:ext uri="{9D8B030D-6E8A-4147-A177-3AD203B41FA5}">
                      <a16:colId xmlns:a16="http://schemas.microsoft.com/office/drawing/2014/main" val="171382539"/>
                    </a:ext>
                  </a:extLst>
                </a:gridCol>
              </a:tblGrid>
              <a:tr h="423143">
                <a:tc>
                  <a:txBody>
                    <a:bodyPr/>
                    <a:lstStyle/>
                    <a:p>
                      <a:pPr algn="ctr"/>
                      <a:r>
                        <a:rPr lang="nb-NO" sz="1400" b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ptos"/>
                        </a:rPr>
                        <a:t>Format (digital/hybrid/fysisk)</a:t>
                      </a: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400" b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ptos"/>
                        </a:rPr>
                        <a:t>Fordeler</a:t>
                      </a: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400" b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ptos"/>
                        </a:rPr>
                        <a:t>Ulemper</a:t>
                      </a: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400" b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ptos"/>
                        </a:rPr>
                        <a:t>Aktuelt (ja/nei/kanskje)</a:t>
                      </a: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0051917"/>
                  </a:ext>
                </a:extLst>
              </a:tr>
              <a:tr h="381355">
                <a:tc>
                  <a:txBody>
                    <a:bodyPr/>
                    <a:lstStyle/>
                    <a:p>
                      <a:pPr algn="ctr"/>
                      <a:r>
                        <a:rPr lang="nb-NO" sz="1100" b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ptos"/>
                        </a:rPr>
                        <a:t>Klasseromsundervisning</a:t>
                      </a: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100" b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ptos"/>
                        </a:rPr>
                        <a:t>Direkte kontakt med målgruppen, stort potensiale for interaktivitet, spørsmål, diskusjon og praktiske øvelser</a:t>
                      </a: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100" b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ptos"/>
                        </a:rPr>
                        <a:t>Fysisk oppmøte kan minimere mulig deltakelse, krever ofte mye ressurser</a:t>
                      </a: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1100" b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Aptos"/>
                      </a:endParaRP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1687507"/>
                  </a:ext>
                </a:extLst>
              </a:tr>
              <a:tr h="521324">
                <a:tc>
                  <a:txBody>
                    <a:bodyPr/>
                    <a:lstStyle/>
                    <a:p>
                      <a:pPr algn="ctr"/>
                      <a:br>
                        <a:rPr lang="nb-NO" sz="1100" b="0" kern="1200">
                          <a:solidFill>
                            <a:srgbClr val="104862"/>
                          </a:solidFill>
                          <a:effectLst/>
                          <a:latin typeface="Aptos"/>
                          <a:ea typeface="+mn-ea"/>
                          <a:cs typeface="+mn-cs"/>
                        </a:rPr>
                      </a:br>
                      <a:r>
                        <a:rPr lang="nb-NO" sz="1100" b="0" kern="1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ptos"/>
                          <a:ea typeface="+mn-ea"/>
                          <a:cs typeface="+mn-cs"/>
                        </a:rPr>
                        <a:t>Foredrag</a:t>
                      </a:r>
                    </a:p>
                    <a:p>
                      <a:pPr algn="ctr"/>
                      <a:endParaRPr lang="nb-NO" sz="1100" b="0">
                        <a:solidFill>
                          <a:schemeClr val="accent1">
                            <a:lumMod val="75000"/>
                          </a:schemeClr>
                        </a:solidFill>
                        <a:latin typeface="Aptos"/>
                      </a:endParaRP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100" b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ptos"/>
                        </a:rPr>
                        <a:t>Egnet for store grupper, kan gjøres opptak, inspirerende og ekspertdrevet</a:t>
                      </a: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100" b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ptos"/>
                        </a:rPr>
                        <a:t>Lite interaktivt, lite fleksibilitet underveis, krever gode foredragsholdere </a:t>
                      </a: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1100" b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Aptos"/>
                      </a:endParaRP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3292615"/>
                  </a:ext>
                </a:extLst>
              </a:tr>
              <a:tr h="521324">
                <a:tc>
                  <a:txBody>
                    <a:bodyPr/>
                    <a:lstStyle/>
                    <a:p>
                      <a:pPr algn="ctr"/>
                      <a:r>
                        <a:rPr lang="nb-NO" sz="1100" b="0" kern="1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ptos"/>
                          <a:ea typeface="+mn-ea"/>
                          <a:cs typeface="+mn-cs"/>
                        </a:rPr>
                        <a:t>Nettverk</a:t>
                      </a:r>
                    </a:p>
                    <a:p>
                      <a:pPr algn="ctr"/>
                      <a:endParaRPr lang="nb-NO" sz="1100" b="0">
                        <a:solidFill>
                          <a:schemeClr val="accent1">
                            <a:lumMod val="75000"/>
                          </a:schemeClr>
                        </a:solidFill>
                        <a:latin typeface="Aptos"/>
                      </a:endParaRP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100" b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ptos"/>
                        </a:rPr>
                        <a:t>Egnet for store grupper, høy grad av relasjonsbygging, uformelt og fleksibelt</a:t>
                      </a: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100" b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ptos"/>
                        </a:rPr>
                        <a:t>Kan være vanskelig for enkelte grupper å sette av, krever god innsikt i brukergruppen for å sørge for at det er tilpasset</a:t>
                      </a: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1100" b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Aptos"/>
                      </a:endParaRP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5505898"/>
                  </a:ext>
                </a:extLst>
              </a:tr>
              <a:tr h="381355">
                <a:tc>
                  <a:txBody>
                    <a:bodyPr/>
                    <a:lstStyle/>
                    <a:p>
                      <a:pPr algn="ctr"/>
                      <a:r>
                        <a:rPr lang="nb-NO" sz="1100" b="0" kern="1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ptos"/>
                          <a:ea typeface="+mn-ea"/>
                          <a:cs typeface="+mn-cs"/>
                        </a:rPr>
                        <a:t>Konferanse</a:t>
                      </a:r>
                    </a:p>
                    <a:p>
                      <a:pPr algn="ctr"/>
                      <a:endParaRPr lang="nb-NO" sz="1100" b="0">
                        <a:solidFill>
                          <a:schemeClr val="accent1">
                            <a:lumMod val="75000"/>
                          </a:schemeClr>
                        </a:solidFill>
                        <a:latin typeface="Aptos"/>
                      </a:endParaRP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100" b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ptos"/>
                        </a:rPr>
                        <a:t>Kombinerer nettverk og læring, inspirerende, mulighet for å formidle mye på kort tid, egnet for store grupper</a:t>
                      </a: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100" b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ptos"/>
                        </a:rPr>
                        <a:t>Krever mye planlegging og ressurser, tar mye tid for deltakere, lite individuelt tilpasset </a:t>
                      </a: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1100" b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Aptos"/>
                      </a:endParaRP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4176447"/>
                  </a:ext>
                </a:extLst>
              </a:tr>
              <a:tr h="381355">
                <a:tc>
                  <a:txBody>
                    <a:bodyPr/>
                    <a:lstStyle/>
                    <a:p>
                      <a:pPr algn="ctr"/>
                      <a:r>
                        <a:rPr lang="nb-NO" sz="1100" b="0" kern="1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ptos"/>
                          <a:ea typeface="+mn-ea"/>
                          <a:cs typeface="+mn-cs"/>
                        </a:rPr>
                        <a:t>Workshop </a:t>
                      </a:r>
                    </a:p>
                    <a:p>
                      <a:pPr algn="ctr"/>
                      <a:endParaRPr lang="nb-NO" sz="1100" b="0" kern="12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ptos"/>
                        <a:ea typeface="+mn-ea"/>
                        <a:cs typeface="+mn-cs"/>
                      </a:endParaRP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10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ptos"/>
                        </a:rPr>
                        <a:t>Høy interaktivitet, praktisk læring, engasjerer deltagerne sterk, høy grad av aktiv læring</a:t>
                      </a:r>
                      <a:endParaRPr lang="nb-NO" sz="1100" b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Aptos"/>
                      </a:endParaRP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2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ptos"/>
                        </a:rPr>
                        <a:t>Krever nøye planlegging, ressurskrevende, best egnet for mindre grupper</a:t>
                      </a: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1100" b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Aptos"/>
                      </a:endParaRP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5556834"/>
                  </a:ext>
                </a:extLst>
              </a:tr>
              <a:tr h="374300">
                <a:tc>
                  <a:txBody>
                    <a:bodyPr/>
                    <a:lstStyle/>
                    <a:p>
                      <a:pPr algn="ctr"/>
                      <a:r>
                        <a:rPr lang="nb-NO" sz="1100" b="0" kern="1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ptos"/>
                          <a:ea typeface="+mn-ea"/>
                          <a:cs typeface="+mn-cs"/>
                        </a:rPr>
                        <a:t>Fagdag</a:t>
                      </a: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100" b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ptos"/>
                        </a:rPr>
                        <a:t>Dypdykk i spesifikke temaer, egnet for store grupper, mulighet for å formidle mye på kort tid, </a:t>
                      </a: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100" b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ptos"/>
                        </a:rPr>
                        <a:t>Krever nøye planlegging, tar mye tid for deltakere, ressurskrevende</a:t>
                      </a: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1100" b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Aptos"/>
                      </a:endParaRP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9128309"/>
                  </a:ext>
                </a:extLst>
              </a:tr>
              <a:tr h="515860">
                <a:tc>
                  <a:txBody>
                    <a:bodyPr/>
                    <a:lstStyle/>
                    <a:p>
                      <a:pPr algn="ctr"/>
                      <a:r>
                        <a:rPr lang="nb-NO" sz="1100" b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ptos"/>
                        </a:rPr>
                        <a:t>Webinar</a:t>
                      </a: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100" b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ptos"/>
                        </a:rPr>
                        <a:t>Egnet for store grupper, kan gjøres opptak, inspirerende og ekspertdrevet</a:t>
                      </a: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100" b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ptos"/>
                        </a:rPr>
                        <a:t>Lavere interaktivitet enn fysiske formater, krever god planlegging</a:t>
                      </a: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100" b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ptos"/>
                        </a:rPr>
                        <a:t>Kanskje</a:t>
                      </a: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1048071"/>
                  </a:ext>
                </a:extLst>
              </a:tr>
              <a:tr h="381355">
                <a:tc>
                  <a:txBody>
                    <a:bodyPr/>
                    <a:lstStyle/>
                    <a:p>
                      <a:pPr algn="ctr"/>
                      <a:r>
                        <a:rPr lang="nb-NO" sz="1100" b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ptos"/>
                        </a:rPr>
                        <a:t>E-læringskurs</a:t>
                      </a: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2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ptos"/>
                        </a:rPr>
                        <a:t>Fleksibelt, kan brukes når og hvor om helst, kan nå mange deltakere</a:t>
                      </a:r>
                      <a:endParaRPr lang="nb-NO" sz="1100" b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Aptos"/>
                      </a:endParaRP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100" b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ptos"/>
                        </a:rPr>
                        <a:t>Ingen direkte interaksjon, kan oppleves upersonlig, krever kompetanse på design og innhold</a:t>
                      </a: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100" b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ptos"/>
                        </a:rPr>
                        <a:t>Kanskje</a:t>
                      </a: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9112770"/>
                  </a:ext>
                </a:extLst>
              </a:tr>
              <a:tr h="381355">
                <a:tc>
                  <a:txBody>
                    <a:bodyPr/>
                    <a:lstStyle/>
                    <a:p>
                      <a:pPr algn="ctr"/>
                      <a:r>
                        <a:rPr lang="nb-NO" sz="1100" b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ptos"/>
                        </a:rPr>
                        <a:t>Videopplæring</a:t>
                      </a: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100" b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ptos"/>
                        </a:rPr>
                        <a:t>Praktisk, fleksibelt, kan brukes når og hvor som helst, kan nå mange deltakere</a:t>
                      </a: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100" b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ptos"/>
                        </a:rPr>
                        <a:t>Ingen direkte interaksjon, lite kontroll på deltakerne, ensidig kommunikasjon</a:t>
                      </a: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100" b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ptos"/>
                        </a:rPr>
                        <a:t>Ja</a:t>
                      </a: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6286323"/>
                  </a:ext>
                </a:extLst>
              </a:tr>
              <a:tr h="381355">
                <a:tc>
                  <a:txBody>
                    <a:bodyPr/>
                    <a:lstStyle/>
                    <a:p>
                      <a:pPr algn="ctr"/>
                      <a:r>
                        <a:rPr lang="nb-NO" sz="1100" b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ptos"/>
                        </a:rPr>
                        <a:t>Podcast</a:t>
                      </a: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2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ptos"/>
                        </a:rPr>
                        <a:t>Lett tilgjengelig, inspirerende, kan høres når som hvor som helst, kan nå mange deltakere</a:t>
                      </a:r>
                      <a:endParaRPr lang="nb-NO" sz="1100" b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Aptos"/>
                      </a:endParaRP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100" b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ptos"/>
                        </a:rPr>
                        <a:t>Ingen interaksjon med deltakere, lite kontroll på deltakerne, ensidig kommunikasjon, krever at man er god på formatet</a:t>
                      </a: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1100" b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Aptos"/>
                      </a:endParaRP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0447358"/>
                  </a:ext>
                </a:extLst>
              </a:tr>
              <a:tr h="381355">
                <a:tc>
                  <a:txBody>
                    <a:bodyPr/>
                    <a:lstStyle/>
                    <a:p>
                      <a:pPr algn="ctr"/>
                      <a:r>
                        <a:rPr lang="nb-NO" sz="1100" b="0" i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ptos"/>
                        </a:rPr>
                        <a:t>Skriv inn annet format her</a:t>
                      </a: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2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i="1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ptos"/>
                        </a:rPr>
                        <a:t>Legg inn tekst her</a:t>
                      </a: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2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i="1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+mn-lt"/>
                        </a:rPr>
                        <a:t>Legg inn tekst her</a:t>
                      </a: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1100" b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Aptos"/>
                      </a:endParaRP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69568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76707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6EF310-275E-CB08-043F-9BF11A1241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AA384D51-CA65-156F-EDC1-E6E53FDD4F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AB8BD804-1A31-864F-E012-E3ED4F3EB3B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398381" y="0"/>
            <a:ext cx="5395238" cy="123110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32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90000"/>
                  <a:lumOff val="1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24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rPr>
              <a:t>S</a:t>
            </a:r>
            <a:r>
              <a:rPr kumimoji="0" lang="nb-NO" sz="2400" b="1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90000"/>
                    <a:lumOff val="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teg 5: </a:t>
            </a:r>
            <a:r>
              <a:rPr kumimoji="0" lang="nb-NO" sz="24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90000"/>
                    <a:lumOff val="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Mal for å lage innhold</a:t>
            </a:r>
            <a:endParaRPr kumimoji="0" lang="nb-NO" sz="16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90000"/>
                  <a:lumOff val="1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4" name="Tabell 3">
            <a:extLst>
              <a:ext uri="{FF2B5EF4-FFF2-40B4-BE49-F238E27FC236}">
                <a16:creationId xmlns:a16="http://schemas.microsoft.com/office/drawing/2014/main" id="{BBE43EA4-B9C4-59CB-DD69-432ADB362F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6335794"/>
              </p:ext>
            </p:extLst>
          </p:nvPr>
        </p:nvGraphicFramePr>
        <p:xfrm>
          <a:off x="427683" y="1660764"/>
          <a:ext cx="11426464" cy="4585800"/>
        </p:xfrm>
        <a:graphic>
          <a:graphicData uri="http://schemas.openxmlformats.org/drawingml/2006/table">
            <a:tbl>
              <a:tblPr firstRow="1">
                <a:tableStyleId>{3C2FFA5D-87B4-456A-9821-1D502468CF0F}</a:tableStyleId>
              </a:tblPr>
              <a:tblGrid>
                <a:gridCol w="1398773">
                  <a:extLst>
                    <a:ext uri="{9D8B030D-6E8A-4147-A177-3AD203B41FA5}">
                      <a16:colId xmlns:a16="http://schemas.microsoft.com/office/drawing/2014/main" val="1870282910"/>
                    </a:ext>
                  </a:extLst>
                </a:gridCol>
                <a:gridCol w="1476979">
                  <a:extLst>
                    <a:ext uri="{9D8B030D-6E8A-4147-A177-3AD203B41FA5}">
                      <a16:colId xmlns:a16="http://schemas.microsoft.com/office/drawing/2014/main" val="519199625"/>
                    </a:ext>
                  </a:extLst>
                </a:gridCol>
                <a:gridCol w="2248851">
                  <a:extLst>
                    <a:ext uri="{9D8B030D-6E8A-4147-A177-3AD203B41FA5}">
                      <a16:colId xmlns:a16="http://schemas.microsoft.com/office/drawing/2014/main" val="4030661859"/>
                    </a:ext>
                  </a:extLst>
                </a:gridCol>
                <a:gridCol w="2610228">
                  <a:extLst>
                    <a:ext uri="{9D8B030D-6E8A-4147-A177-3AD203B41FA5}">
                      <a16:colId xmlns:a16="http://schemas.microsoft.com/office/drawing/2014/main" val="3641500201"/>
                    </a:ext>
                  </a:extLst>
                </a:gridCol>
                <a:gridCol w="1737083">
                  <a:extLst>
                    <a:ext uri="{9D8B030D-6E8A-4147-A177-3AD203B41FA5}">
                      <a16:colId xmlns:a16="http://schemas.microsoft.com/office/drawing/2014/main" val="3491694940"/>
                    </a:ext>
                  </a:extLst>
                </a:gridCol>
                <a:gridCol w="1954550">
                  <a:extLst>
                    <a:ext uri="{9D8B030D-6E8A-4147-A177-3AD203B41FA5}">
                      <a16:colId xmlns:a16="http://schemas.microsoft.com/office/drawing/2014/main" val="3169601972"/>
                    </a:ext>
                  </a:extLst>
                </a:gridCol>
              </a:tblGrid>
              <a:tr h="790881">
                <a:tc>
                  <a:txBody>
                    <a:bodyPr/>
                    <a:lstStyle/>
                    <a:p>
                      <a:pPr algn="ctr"/>
                      <a:r>
                        <a:rPr lang="nb-NO" sz="1400" b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Læringsmål </a:t>
                      </a: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400" b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Valgt format</a:t>
                      </a: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400" b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Må vite </a:t>
                      </a: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400" b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Bør vite</a:t>
                      </a: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400" b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Hvilen læringsaktivitet kan støtte dette?</a:t>
                      </a: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400" b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Hva kan jeg gjøre for å sikre MAKVIS-basert kompetansetiltak?</a:t>
                      </a: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0051917"/>
                  </a:ext>
                </a:extLst>
              </a:tr>
              <a:tr h="1677950">
                <a:tc>
                  <a:txBody>
                    <a:bodyPr/>
                    <a:lstStyle/>
                    <a:p>
                      <a:pPr algn="ctr"/>
                      <a:endParaRPr lang="nb-NO" sz="1200" b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nb-NO" sz="1200" b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Holdningsmål: </a:t>
                      </a:r>
                      <a:r>
                        <a:rPr lang="nb-NO" sz="1200" b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cs typeface="Aparajita" panose="020B0502040204020203" pitchFamily="18" charset="0"/>
                        </a:rPr>
                        <a:t>Deltakerne skal forstå hvorfor det er viktig registrere timer i tide og på riktig måte</a:t>
                      </a:r>
                    </a:p>
                    <a:p>
                      <a:pPr algn="ctr"/>
                      <a:r>
                        <a:rPr lang="nb-NO" sz="1200" b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cs typeface="Aparajita" panose="020B0502040204020203" pitchFamily="18" charset="0"/>
                        </a:rPr>
                        <a:t> </a:t>
                      </a:r>
                      <a:endParaRPr lang="nb-NO" sz="1200" b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200" b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cs typeface="Aparajita" panose="020B0502040204020203" pitchFamily="18" charset="0"/>
                        </a:rPr>
                        <a:t>Videoopplæring med </a:t>
                      </a:r>
                      <a:r>
                        <a:rPr lang="nb-NO" sz="1200" b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cs typeface="Aparajita" panose="020B0502040204020203" pitchFamily="18" charset="0"/>
                        </a:rPr>
                        <a:t>voice-over</a:t>
                      </a:r>
                      <a:r>
                        <a:rPr lang="nb-NO" sz="1200" b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cs typeface="Aparajita" panose="020B0502040204020203" pitchFamily="18" charset="0"/>
                        </a:rPr>
                        <a:t> og tekst</a:t>
                      </a: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200" b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cs typeface="Aparajita" panose="020B0502040204020203" pitchFamily="18" charset="0"/>
                        </a:rPr>
                        <a:t>Hvorfor det er viktig å registrere timer</a:t>
                      </a: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1200" b="0" kern="120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ea typeface="+mn-ea"/>
                        <a:cs typeface="Aparajita" panose="020B0502040204020203" pitchFamily="18" charset="0"/>
                      </a:endParaRPr>
                    </a:p>
                    <a:p>
                      <a:pPr algn="ctr"/>
                      <a:r>
                        <a:rPr lang="nb-NO" sz="1200" b="0" kern="120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Aparajita" panose="020B0502040204020203" pitchFamily="18" charset="0"/>
                        </a:rPr>
                        <a:t>Hva som skjer dersom man ikke registrerer timer i tide</a:t>
                      </a:r>
                      <a:endParaRPr lang="nb-NO" sz="1200" b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  <a:cs typeface="Aparajita" panose="020B0502040204020203" pitchFamily="18" charset="0"/>
                      </a:endParaRP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200" b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cs typeface="Aparajita" panose="020B0502040204020203" pitchFamily="18" charset="0"/>
                        </a:rPr>
                        <a:t>I videoopplæringen forteller en leder kort om hvorfor dette er viktig.  </a:t>
                      </a: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1200" b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  <a:cs typeface="Aparajita" panose="020B0502040204020203" pitchFamily="18" charset="0"/>
                      </a:endParaRP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4176447"/>
                  </a:ext>
                </a:extLst>
              </a:tr>
              <a:tr h="2116969">
                <a:tc>
                  <a:txBody>
                    <a:bodyPr/>
                    <a:lstStyle/>
                    <a:p>
                      <a:pPr algn="ctr"/>
                      <a:endParaRPr lang="nb-NO" sz="1200" kern="12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nb-NO" sz="1200" kern="1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Ferdighetsmål: Deltakerne skal kunne anvende et nytt </a:t>
                      </a:r>
                      <a:r>
                        <a:rPr lang="nb-NO" sz="1200" b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cs typeface="Aparajita" panose="020B0502040204020203" pitchFamily="18" charset="0"/>
                        </a:rPr>
                        <a:t>timeregistrerings-system -</a:t>
                      </a:r>
                      <a:r>
                        <a:rPr lang="nb-NO" sz="1200" kern="1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kunne registrere arbeidstimer og rette feil.</a:t>
                      </a:r>
                    </a:p>
                    <a:p>
                      <a:pPr algn="ctr"/>
                      <a:endParaRPr lang="nb-NO" sz="1200" b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200" b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cs typeface="Aparajita" panose="020B0502040204020203" pitchFamily="18" charset="0"/>
                        </a:rPr>
                        <a:t>Videopplæring med </a:t>
                      </a:r>
                      <a:r>
                        <a:rPr lang="nb-NO" sz="1200" b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cs typeface="Aparajita" panose="020B0502040204020203" pitchFamily="18" charset="0"/>
                        </a:rPr>
                        <a:t>voice-over</a:t>
                      </a:r>
                      <a:r>
                        <a:rPr lang="nb-NO" sz="1200" b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cs typeface="Aparajita" panose="020B0502040204020203" pitchFamily="18" charset="0"/>
                        </a:rPr>
                        <a:t> og tekst</a:t>
                      </a: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200" b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cs typeface="Aparajita" panose="020B0502040204020203" pitchFamily="18" charset="0"/>
                        </a:rPr>
                        <a:t>Hvordan logge inn + hvordan registrere timer + hvordan rette feil i systemet</a:t>
                      </a: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200" b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cs typeface="Aparajita" panose="020B0502040204020203" pitchFamily="18" charset="0"/>
                        </a:rPr>
                        <a:t>Hva andre som gjør at ansatte får underkjent timelistene sine</a:t>
                      </a: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2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b="0" kern="120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Aparajita" panose="020B0502040204020203" pitchFamily="18" charset="0"/>
                        </a:rPr>
                        <a:t>I videoopplæring brukes guidet praksis (stegene demonstreres på video) som man kan bruke som veileder når man skal registrere timer.</a:t>
                      </a: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200" b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cs typeface="Aparajita" panose="020B0502040204020203" pitchFamily="18" charset="0"/>
                        </a:rPr>
                        <a:t>Videoen er lett tilgjengelig og kommer kjapt til poenget slik at får hjelp når man registrerer timer. De anbefales å bruke videoen når man selv registrerer timer. </a:t>
                      </a: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8502967"/>
                  </a:ext>
                </a:extLst>
              </a:tr>
            </a:tbl>
          </a:graphicData>
        </a:graphic>
      </p:graphicFrame>
      <p:pic>
        <p:nvPicPr>
          <p:cNvPr id="8" name="Bilde 7">
            <a:extLst>
              <a:ext uri="{FF2B5EF4-FFF2-40B4-BE49-F238E27FC236}">
                <a16:creationId xmlns:a16="http://schemas.microsoft.com/office/drawing/2014/main" id="{46BC836D-194D-4A11-EA6F-DE9AC47903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44" y="191913"/>
            <a:ext cx="967231" cy="967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0566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22257B73-496B-A3D1-CC72-E3F1FAF2E3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BB26EB5C-76F6-7DBC-E358-0DD8D6BD7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6884" y="1003821"/>
            <a:ext cx="11306035" cy="5601882"/>
          </a:xfrm>
          <a:prstGeom prst="rect">
            <a:avLst/>
          </a:prstGeom>
          <a:solidFill>
            <a:srgbClr val="FFFFFF">
              <a:alpha val="4745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400">
              <a:solidFill>
                <a:srgbClr val="FFFFFF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527B658-2986-3A59-C4C8-67CCDB6C49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96112" y="1054952"/>
            <a:ext cx="5199888" cy="5601881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nb-NO" sz="1400" b="1" kern="100">
                <a:solidFill>
                  <a:schemeClr val="accent1">
                    <a:lumMod val="75000"/>
                  </a:schemeClr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Del 1: Evaluering  av deltakernes opplevelse av kompetansetiltaket</a:t>
            </a:r>
            <a:endParaRPr lang="nb-NO" sz="1400" kern="100">
              <a:solidFill>
                <a:schemeClr val="accent1">
                  <a:lumMod val="75000"/>
                </a:schemeClr>
              </a:solidFill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buNone/>
            </a:pPr>
            <a:r>
              <a:rPr lang="nb-NO" sz="1300" b="1" kern="100">
                <a:solidFill>
                  <a:schemeClr val="accent1">
                    <a:lumMod val="75000"/>
                  </a:schemeClr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1. Hvordan vil du totalt sett vurdere kompetansetiltaket?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nb-NO" sz="1300" kern="100">
                <a:solidFill>
                  <a:schemeClr val="accent1">
                    <a:lumMod val="75000"/>
                  </a:schemeClr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      1 (dårlig), 2, 3, 4, 5 (utmerket)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nb-NO" sz="1300" b="1" kern="100">
                <a:solidFill>
                  <a:schemeClr val="accent1">
                    <a:lumMod val="75000"/>
                  </a:schemeClr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2. I hvilken grad var kompetansetiltaket relevant?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nb-NO" sz="1300" kern="100">
                <a:solidFill>
                  <a:schemeClr val="accent1">
                    <a:lumMod val="75000"/>
                  </a:schemeClr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     1 (svært irrelevant), 2, 3, 4, 5 (svært relevant)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nb-NO" sz="1300" b="1" kern="100">
                <a:solidFill>
                  <a:schemeClr val="accent1">
                    <a:lumMod val="75000"/>
                  </a:schemeClr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3. Hva var mest nyttig for deg i dette kompetansetiltaket?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nb-NO" sz="1300" kern="100">
                <a:solidFill>
                  <a:schemeClr val="accent1">
                    <a:lumMod val="75000"/>
                  </a:schemeClr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     Skriv inn svar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nb-NO" sz="1300" b="1" kern="100">
                <a:solidFill>
                  <a:schemeClr val="accent1">
                    <a:lumMod val="75000"/>
                  </a:schemeClr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4. I hvilken grad har kompetansetiltaket gitt deg ny kunnskap du føler du</a:t>
            </a:r>
            <a:br>
              <a:rPr lang="nb-NO" sz="1300" b="1" kern="100">
                <a:solidFill>
                  <a:schemeClr val="accent1">
                    <a:lumMod val="75000"/>
                  </a:schemeClr>
                </a:solidFill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nb-NO" sz="1300" b="1" kern="100">
                <a:solidFill>
                  <a:schemeClr val="accent1">
                    <a:lumMod val="75000"/>
                  </a:schemeClr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     kan ta i bruk?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nb-NO" sz="1300" kern="100">
                <a:solidFill>
                  <a:schemeClr val="accent1">
                    <a:lumMod val="75000"/>
                  </a:schemeClr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     1 (i liten grad), 2, 3, 4, 5 (i stor grad)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nb-NO" sz="1300" b="1" kern="100">
                <a:solidFill>
                  <a:schemeClr val="accent1">
                    <a:lumMod val="75000"/>
                  </a:schemeClr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5. I hvilken grad var kompetansetiltaket utformet for å gjøre læringen</a:t>
            </a:r>
            <a:br>
              <a:rPr lang="nb-NO" sz="1300" b="1" kern="100">
                <a:solidFill>
                  <a:schemeClr val="accent1">
                    <a:lumMod val="75000"/>
                  </a:schemeClr>
                </a:solidFill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nb-NO" sz="1300" b="1" kern="100">
                <a:solidFill>
                  <a:schemeClr val="accent1">
                    <a:lumMod val="75000"/>
                  </a:schemeClr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     engasjerende?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nb-NO" sz="1300" kern="100">
                <a:solidFill>
                  <a:schemeClr val="accent1">
                    <a:lumMod val="75000"/>
                  </a:schemeClr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     1 (i liten grad), 2, 3, 4, 5 (i stor grad)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nb-NO" sz="1300" b="1" kern="100">
                <a:solidFill>
                  <a:schemeClr val="accent1">
                    <a:lumMod val="75000"/>
                  </a:schemeClr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6. I hvilken grad var kompetansetiltaket aktiviserende?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nb-NO" sz="1300" kern="100">
                <a:solidFill>
                  <a:schemeClr val="accent1">
                    <a:lumMod val="75000"/>
                  </a:schemeClr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     1 (i liten grad), 2, 3, 4, 5 (i stor grad)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nb-NO" sz="1300" b="1" kern="100">
                <a:solidFill>
                  <a:schemeClr val="accent1">
                    <a:lumMod val="75000"/>
                  </a:schemeClr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7. I hvilken grad svarte innholdet i kompetansetiltaket til dine</a:t>
            </a:r>
            <a:br>
              <a:rPr lang="nb-NO" sz="1300" b="1" kern="100">
                <a:solidFill>
                  <a:schemeClr val="accent1">
                    <a:lumMod val="75000"/>
                  </a:schemeClr>
                </a:solidFill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nb-NO" sz="1300" b="1" kern="100">
                <a:solidFill>
                  <a:schemeClr val="accent1">
                    <a:lumMod val="75000"/>
                  </a:schemeClr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     forventninger?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nb-NO" sz="1300" kern="100">
                <a:solidFill>
                  <a:schemeClr val="accent1">
                    <a:lumMod val="75000"/>
                  </a:schemeClr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    1 (i liten grad), 2, 3, 4, 5 (i stor grad)</a:t>
            </a:r>
          </a:p>
          <a:p>
            <a:endParaRPr lang="nb-NO" sz="500"/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83097B0E-829B-96D1-1721-8A87AE7B785B}"/>
              </a:ext>
            </a:extLst>
          </p:cNvPr>
          <p:cNvSpPr txBox="1"/>
          <p:nvPr/>
        </p:nvSpPr>
        <p:spPr>
          <a:xfrm>
            <a:off x="6189530" y="1054952"/>
            <a:ext cx="6012617" cy="2428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15000"/>
              </a:lnSpc>
            </a:pPr>
            <a:r>
              <a:rPr lang="nb-NO" sz="1400" b="1" kern="100">
                <a:solidFill>
                  <a:schemeClr val="accent1">
                    <a:lumMod val="75000"/>
                  </a:schemeClr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Del 2: Intern evaluering av prosjektarbeidet og rammebetingelsene</a:t>
            </a:r>
          </a:p>
          <a:p>
            <a:pPr lvl="0">
              <a:lnSpc>
                <a:spcPct val="115000"/>
              </a:lnSpc>
            </a:pPr>
            <a:endParaRPr lang="nb-NO" sz="1200" kern="100">
              <a:solidFill>
                <a:schemeClr val="accent1">
                  <a:lumMod val="75000"/>
                </a:schemeClr>
              </a:solidFill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28600" lvl="0" indent="-228600">
              <a:lnSpc>
                <a:spcPct val="115000"/>
              </a:lnSpc>
              <a:buAutoNum type="arabicPeriod"/>
            </a:pPr>
            <a:r>
              <a:rPr lang="nb-NO" sz="1200" kern="100">
                <a:solidFill>
                  <a:schemeClr val="accent1">
                    <a:lumMod val="75000"/>
                  </a:schemeClr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Hvordan har utviklingsprosessen vært?</a:t>
            </a:r>
            <a:br>
              <a:rPr lang="nb-NO" sz="1200" kern="100">
                <a:solidFill>
                  <a:schemeClr val="accent1">
                    <a:lumMod val="75000"/>
                  </a:schemeClr>
                </a:solidFill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nb-NO" sz="1200" kern="100">
              <a:solidFill>
                <a:schemeClr val="accent1">
                  <a:lumMod val="75000"/>
                </a:schemeClr>
              </a:solidFill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28600" lvl="0" indent="-228600">
              <a:lnSpc>
                <a:spcPct val="115000"/>
              </a:lnSpc>
              <a:buAutoNum type="arabicPeriod"/>
            </a:pPr>
            <a:r>
              <a:rPr lang="nb-NO" sz="1200" kern="100">
                <a:solidFill>
                  <a:schemeClr val="accent1">
                    <a:lumMod val="75000"/>
                  </a:schemeClr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I hvilken grad var rammebetingelsene tilstrekkelige for å oppnå ønsket </a:t>
            </a:r>
            <a:br>
              <a:rPr lang="nb-NO" sz="1200" kern="100">
                <a:solidFill>
                  <a:schemeClr val="accent1">
                    <a:lumMod val="75000"/>
                  </a:schemeClr>
                </a:solidFill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nb-NO" sz="1200" kern="100">
                <a:solidFill>
                  <a:schemeClr val="accent1">
                    <a:lumMod val="75000"/>
                  </a:schemeClr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kvalitet?</a:t>
            </a:r>
          </a:p>
          <a:p>
            <a:pPr marL="228600" lvl="0" indent="-228600">
              <a:lnSpc>
                <a:spcPct val="115000"/>
              </a:lnSpc>
              <a:buAutoNum type="arabicPeriod"/>
            </a:pPr>
            <a:endParaRPr lang="nb-NO" sz="1200" kern="100">
              <a:solidFill>
                <a:schemeClr val="accent1">
                  <a:lumMod val="75000"/>
                </a:schemeClr>
              </a:solidFill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28600" lvl="0" indent="-228600">
              <a:lnSpc>
                <a:spcPct val="115000"/>
              </a:lnSpc>
              <a:buAutoNum type="arabicPeriod"/>
            </a:pPr>
            <a:r>
              <a:rPr lang="nb-NO" sz="1200" kern="100">
                <a:solidFill>
                  <a:schemeClr val="accent1">
                    <a:lumMod val="75000"/>
                  </a:schemeClr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Hvordan var samarbeidet med evt. andre fagressurser?</a:t>
            </a:r>
          </a:p>
          <a:p>
            <a:pPr marL="228600" lvl="0" indent="-228600">
              <a:lnSpc>
                <a:spcPct val="115000"/>
              </a:lnSpc>
              <a:buAutoNum type="arabicPeriod"/>
            </a:pPr>
            <a:endParaRPr lang="nb-NO" sz="1200" kern="100">
              <a:solidFill>
                <a:schemeClr val="accent1">
                  <a:lumMod val="75000"/>
                </a:schemeClr>
              </a:solidFill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28600" lvl="0" indent="-228600">
              <a:lnSpc>
                <a:spcPct val="115000"/>
              </a:lnSpc>
              <a:buAutoNum type="arabicPeriod"/>
            </a:pPr>
            <a:r>
              <a:rPr lang="nb-NO" sz="1200" kern="100">
                <a:solidFill>
                  <a:schemeClr val="accent1">
                    <a:lumMod val="75000"/>
                  </a:schemeClr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Hva gikk bra? Hva bør vi gjøre annerledes til neste gang?</a:t>
            </a:r>
          </a:p>
          <a:p>
            <a:pPr marL="228600" lvl="0" indent="-228600">
              <a:lnSpc>
                <a:spcPct val="115000"/>
              </a:lnSpc>
              <a:buAutoNum type="arabicPeriod"/>
            </a:pPr>
            <a:endParaRPr lang="nb-NO" sz="1050" kern="100">
              <a:solidFill>
                <a:schemeClr val="accent1">
                  <a:lumMod val="75000"/>
                </a:schemeClr>
              </a:solidFill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ittel 8">
            <a:extLst>
              <a:ext uri="{FF2B5EF4-FFF2-40B4-BE49-F238E27FC236}">
                <a16:creationId xmlns:a16="http://schemas.microsoft.com/office/drawing/2014/main" id="{6687F239-9328-E846-E761-D4811D33F54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362325" y="-194402"/>
            <a:ext cx="6362564" cy="123110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32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90000"/>
                  <a:lumOff val="1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400" b="1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90000"/>
                    <a:lumOff val="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Steg 6:</a:t>
            </a:r>
            <a:r>
              <a:rPr kumimoji="0" lang="nb-NO" sz="24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90000"/>
                    <a:lumOff val="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Mal for å evaluere kompetansetiltaket</a:t>
            </a:r>
            <a:endParaRPr kumimoji="0" lang="nb-NO" sz="16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90000"/>
                  <a:lumOff val="1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AE22287-4B9F-9316-21EC-D0FB4B020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3521" y="6370685"/>
            <a:ext cx="2743200" cy="365125"/>
          </a:xfrm>
        </p:spPr>
        <p:txBody>
          <a:bodyPr/>
          <a:lstStyle/>
          <a:p>
            <a:fld id="{3DFDE813-0E30-4381-9F8D-82F89C2BA2F1}" type="slidenum">
              <a:rPr lang="nb-NO" smtClean="0"/>
              <a:t>8</a:t>
            </a:fld>
            <a:endParaRPr 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EC760CC2-15A9-E16F-B4C3-CEA9EEC2BD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16" y="18246"/>
            <a:ext cx="996011" cy="996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714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43CC975657E9E429536EDAB1E37377A" ma:contentTypeVersion="11" ma:contentTypeDescription="Opprett et nytt dokument." ma:contentTypeScope="" ma:versionID="afad457d417984695091223c68609889">
  <xsd:schema xmlns:xsd="http://www.w3.org/2001/XMLSchema" xmlns:xs="http://www.w3.org/2001/XMLSchema" xmlns:p="http://schemas.microsoft.com/office/2006/metadata/properties" xmlns:ns2="8dca97a8-93e7-489a-ba1a-24caeafdc18a" xmlns:ns3="09b77d5a-200e-497d-a6b2-207a2e968302" targetNamespace="http://schemas.microsoft.com/office/2006/metadata/properties" ma:root="true" ma:fieldsID="0413376526711f32e61c01e07e786494" ns2:_="" ns3:_="">
    <xsd:import namespace="8dca97a8-93e7-489a-ba1a-24caeafdc18a"/>
    <xsd:import namespace="09b77d5a-200e-497d-a6b2-207a2e96830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ca97a8-93e7-489a-ba1a-24caeafdc18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demerkelapper" ma:readOnly="false" ma:fieldId="{5cf76f15-5ced-4ddc-b409-7134ff3c332f}" ma:taxonomyMulti="true" ma:sspId="eb0be57b-a27d-473a-a780-396a8013085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b77d5a-200e-497d-a6b2-207a2e968302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107bfd9-dc33-4d0c-9940-8c0ba03acda8}" ma:internalName="TaxCatchAll" ma:showField="CatchAllData" ma:web="09b77d5a-200e-497d-a6b2-207a2e96830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dca97a8-93e7-489a-ba1a-24caeafdc18a">
      <Terms xmlns="http://schemas.microsoft.com/office/infopath/2007/PartnerControls"/>
    </lcf76f155ced4ddcb4097134ff3c332f>
    <TaxCatchAll xmlns="09b77d5a-200e-497d-a6b2-207a2e968302" xsi:nil="true"/>
  </documentManagement>
</p:properties>
</file>

<file path=customXml/itemProps1.xml><?xml version="1.0" encoding="utf-8"?>
<ds:datastoreItem xmlns:ds="http://schemas.openxmlformats.org/officeDocument/2006/customXml" ds:itemID="{EA4C82EF-9223-4F9A-B40E-81A5C1CE54B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8C70695-C0A5-470F-B102-0019BE7E34EF}">
  <ds:schemaRefs>
    <ds:schemaRef ds:uri="09b77d5a-200e-497d-a6b2-207a2e968302"/>
    <ds:schemaRef ds:uri="8dca97a8-93e7-489a-ba1a-24caeafdc18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EBDC203C-B24F-4371-8948-2616E48A763B}">
  <ds:schemaRefs>
    <ds:schemaRef ds:uri="09b77d5a-200e-497d-a6b2-207a2e968302"/>
    <ds:schemaRef ds:uri="8dca97a8-93e7-489a-ba1a-24caeafdc18a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1a91f966-247e-497b-bee6-09072f7ea02a}" enabled="0" method="" siteId="{1a91f966-247e-497b-bee6-09072f7ea02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Widescreen</PresentationFormat>
  <Slides>8</Slides>
  <Notes>6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Office-tema</vt:lpstr>
      <vt:lpstr>Mal for planlegging - med eksempler</vt:lpstr>
      <vt:lpstr>Innhold</vt:lpstr>
      <vt:lpstr> Steg 1: Mal for å definere læringsmål </vt:lpstr>
      <vt:lpstr> Steg 2: Mal for å kartlegge målgruppen </vt:lpstr>
      <vt:lpstr> Steg 3: Mal for å vurdere rammebetingelser </vt:lpstr>
      <vt:lpstr> Steg 4: Mal for å velge læringsmetode </vt:lpstr>
      <vt:lpstr> Steg 5: Mal for å lage innhold </vt:lpstr>
      <vt:lpstr> Steg 6: Mal for å evaluere kompetansetiltaket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Tittel: legg inn tittel her</dc:title>
  <dc:creator>Selma Hoummira</dc:creator>
  <cp:revision>1</cp:revision>
  <cp:lastPrinted>2024-11-29T08:23:27Z</cp:lastPrinted>
  <dcterms:created xsi:type="dcterms:W3CDTF">2024-11-22T11:27:51Z</dcterms:created>
  <dcterms:modified xsi:type="dcterms:W3CDTF">2025-06-09T14:14:49Z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0x010100543CC975657E9E429536EDAB1E37377A</vt:lpwstr>
  </property>
  <property fmtid="{D5CDD505-2E9C-101B-9397-08002B2CF9AE}" pid="3" name="MediaServiceImageTags">
    <vt:lpwstr/>
  </property>
</Properties>
</file>